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6"/>
  </p:notesMasterIdLst>
  <p:sldIdLst>
    <p:sldId id="256" r:id="rId2"/>
    <p:sldId id="258" r:id="rId3"/>
    <p:sldId id="259" r:id="rId4"/>
    <p:sldId id="305" r:id="rId5"/>
    <p:sldId id="313" r:id="rId6"/>
    <p:sldId id="270" r:id="rId7"/>
    <p:sldId id="262" r:id="rId8"/>
    <p:sldId id="314" r:id="rId9"/>
    <p:sldId id="315" r:id="rId10"/>
    <p:sldId id="317" r:id="rId11"/>
    <p:sldId id="316" r:id="rId12"/>
    <p:sldId id="312" r:id="rId13"/>
    <p:sldId id="265" r:id="rId14"/>
    <p:sldId id="260" r:id="rId15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ntarell" panose="020B0604020202020204" charset="0"/>
      <p:regular r:id="rId22"/>
      <p:bold r:id="rId23"/>
      <p:italic r:id="rId24"/>
      <p:boldItalic r:id="rId25"/>
    </p:embeddedFont>
    <p:embeddedFont>
      <p:font typeface="Playfair Display" panose="000005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A34FA7-8652-4D4A-9B48-1B8E956F98D6}">
  <a:tblStyle styleId="{5CA34FA7-8652-4D4A-9B48-1B8E956F98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737" autoAdjust="0"/>
  </p:normalViewPr>
  <p:slideViewPr>
    <p:cSldViewPr snapToGrid="0">
      <p:cViewPr>
        <p:scale>
          <a:sx n="94" d="100"/>
          <a:sy n="94" d="100"/>
        </p:scale>
        <p:origin x="10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3.png>
</file>

<file path=ppt/media/image4.sv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Feast is unique because it brings together all of the information that those searching for a restaurant want to know, like reviews, price level, and rating, from the three sources they are most likely to look in</a:t>
            </a:r>
          </a:p>
          <a:p>
            <a:r>
              <a:rPr lang="en-US" dirty="0"/>
              <a:t>Feast allows not only basic comparison metrics across the three platforms, but side-by-side price comparison at the menu price level so you are always sure you’re getting the best </a:t>
            </a:r>
            <a:r>
              <a:rPr lang="en-US"/>
              <a:t>deal for the food you want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5764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3" name="Google Shape;15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29f36d5d01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29f36d5d01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ec61ca62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ec61ca62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2ec61ca6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22ec61ca6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2ec61ca62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2ec61ca62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2ec61ca62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2ec61ca62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490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22ec61ca62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22ec61ca62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bf3d76b3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1bf3d76b3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163" lvl="1" indent="-210945">
              <a:lnSpc>
                <a:spcPct val="100000"/>
              </a:lnSpc>
              <a:spcAft>
                <a:spcPts val="600"/>
              </a:spcAft>
              <a:buSzPts val="2700"/>
              <a:buChar char="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Compare delivery fee/avg. pricing from different apps</a:t>
            </a:r>
          </a:p>
          <a:p>
            <a:pPr marL="482163" lvl="1" indent="-210945">
              <a:lnSpc>
                <a:spcPct val="100000"/>
              </a:lnSpc>
              <a:buSzPts val="2700"/>
              <a:buChar char="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Personalized restaurant recommendation (for restaurant name, Food types, avg. rating, Food menu, and other predefined filters)</a:t>
            </a:r>
          </a:p>
          <a:p>
            <a:pPr marL="939363" lvl="2" indent="-210945">
              <a:lnSpc>
                <a:spcPct val="100000"/>
              </a:lnSpc>
              <a:spcAft>
                <a:spcPts val="600"/>
              </a:spcAft>
              <a:buSzPts val="2700"/>
              <a:buChar char="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Predefined filters like Highest Rated, Places to Take a Date, Choose Price Level, Frequently Reviewed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: Record what you eat every day, analyze your diet structure based on the data you input and how much more can you intake.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2ec61ca62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2ec61ca62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9225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Relevant findings of SWOT analysis, our competitors possess these strengths, which we will never beat them on.</a:t>
            </a:r>
          </a:p>
          <a:p>
            <a:r>
              <a:rPr lang="en-US" dirty="0"/>
              <a:t>Our best strategy is to differentiate where they have a weakness, the lack of side-by-side comparison.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290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536350" y="1022638"/>
            <a:ext cx="4071300" cy="17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304825" y="3426850"/>
            <a:ext cx="2534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720000" y="275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1"/>
          </p:nvPr>
        </p:nvSpPr>
        <p:spPr>
          <a:xfrm>
            <a:off x="720000" y="3258231"/>
            <a:ext cx="23364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title" idx="2"/>
          </p:nvPr>
        </p:nvSpPr>
        <p:spPr>
          <a:xfrm>
            <a:off x="3403800" y="275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ubTitle" idx="3"/>
          </p:nvPr>
        </p:nvSpPr>
        <p:spPr>
          <a:xfrm>
            <a:off x="3403800" y="3258231"/>
            <a:ext cx="23364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title" idx="4"/>
          </p:nvPr>
        </p:nvSpPr>
        <p:spPr>
          <a:xfrm>
            <a:off x="6087600" y="275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5"/>
          </p:nvPr>
        </p:nvSpPr>
        <p:spPr>
          <a:xfrm>
            <a:off x="6087600" y="3258231"/>
            <a:ext cx="23364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04" name="Google Shape;104;p21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2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solidFill>
          <a:schemeClr val="dk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subTitle" idx="1"/>
          </p:nvPr>
        </p:nvSpPr>
        <p:spPr>
          <a:xfrm flipH="1">
            <a:off x="5596800" y="2510700"/>
            <a:ext cx="2827200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 flipH="1">
            <a:off x="5395200" y="1642798"/>
            <a:ext cx="3028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88" name="Google Shape;88;p19"/>
          <p:cNvCxnSpPr/>
          <p:nvPr/>
        </p:nvCxnSpPr>
        <p:spPr>
          <a:xfrm>
            <a:off x="8783842" y="5998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36041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213150" y="2175200"/>
            <a:ext cx="4210800" cy="12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4797089" y="1138275"/>
            <a:ext cx="30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213150" y="3649525"/>
            <a:ext cx="42108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1290763" y="2595825"/>
            <a:ext cx="29076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4945638" y="2595825"/>
            <a:ext cx="29076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1290750" y="3105825"/>
            <a:ext cx="29076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4945625" y="3105825"/>
            <a:ext cx="2907600" cy="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24" name="Google Shape;24;p5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27" name="Google Shape;27;p6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040000" y="938000"/>
            <a:ext cx="4626900" cy="14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685700" y="2649700"/>
            <a:ext cx="3738300" cy="15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145300" y="923750"/>
            <a:ext cx="3116100" cy="12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715100" y="2537900"/>
            <a:ext cx="3473700" cy="17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720000" y="1843370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02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1"/>
          </p:nvPr>
        </p:nvSpPr>
        <p:spPr>
          <a:xfrm>
            <a:off x="720000" y="22666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3"/>
          </p:nvPr>
        </p:nvSpPr>
        <p:spPr>
          <a:xfrm>
            <a:off x="3403800" y="1843370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4" hasCustomPrompt="1"/>
          </p:nvPr>
        </p:nvSpPr>
        <p:spPr>
          <a:xfrm>
            <a:off x="3403800" y="1302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5"/>
          </p:nvPr>
        </p:nvSpPr>
        <p:spPr>
          <a:xfrm>
            <a:off x="3403800" y="22666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6"/>
          </p:nvPr>
        </p:nvSpPr>
        <p:spPr>
          <a:xfrm>
            <a:off x="6087600" y="184337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7" hasCustomPrompt="1"/>
          </p:nvPr>
        </p:nvSpPr>
        <p:spPr>
          <a:xfrm>
            <a:off x="6087600" y="1302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8"/>
          </p:nvPr>
        </p:nvSpPr>
        <p:spPr>
          <a:xfrm>
            <a:off x="6087600" y="22666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9"/>
          </p:nvPr>
        </p:nvSpPr>
        <p:spPr>
          <a:xfrm>
            <a:off x="720000" y="3561570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0202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4"/>
          </p:nvPr>
        </p:nvSpPr>
        <p:spPr>
          <a:xfrm>
            <a:off x="720000" y="39848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15"/>
          </p:nvPr>
        </p:nvSpPr>
        <p:spPr>
          <a:xfrm>
            <a:off x="3403800" y="3561570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6" hasCustomPrompt="1"/>
          </p:nvPr>
        </p:nvSpPr>
        <p:spPr>
          <a:xfrm>
            <a:off x="3403800" y="30202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7"/>
          </p:nvPr>
        </p:nvSpPr>
        <p:spPr>
          <a:xfrm>
            <a:off x="3403800" y="39848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8"/>
          </p:nvPr>
        </p:nvSpPr>
        <p:spPr>
          <a:xfrm>
            <a:off x="6087600" y="356157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9" hasCustomPrompt="1"/>
          </p:nvPr>
        </p:nvSpPr>
        <p:spPr>
          <a:xfrm>
            <a:off x="6087600" y="30202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20"/>
          </p:nvPr>
        </p:nvSpPr>
        <p:spPr>
          <a:xfrm>
            <a:off x="6087600" y="39848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3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●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○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■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●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○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■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●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○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ntarell"/>
              <a:buChar char="■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8" r:id="rId8"/>
    <p:sldLayoutId id="2147483659" r:id="rId9"/>
    <p:sldLayoutId id="2147483667" r:id="rId10"/>
    <p:sldLayoutId id="2147483673" r:id="rId11"/>
    <p:sldLayoutId id="2147483674" r:id="rId12"/>
    <p:sldLayoutId id="2147483678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king-ryan-d/" TargetMode="External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12" Type="http://schemas.openxmlformats.org/officeDocument/2006/relationships/hyperlink" Target="http://www.linkedin.com/in/wantien-chia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jpg"/><Relationship Id="rId11" Type="http://schemas.openxmlformats.org/officeDocument/2006/relationships/hyperlink" Target="https://www.linkedin.com/in/yi-" TargetMode="External"/><Relationship Id="rId5" Type="http://schemas.openxmlformats.org/officeDocument/2006/relationships/image" Target="../media/image8.jpg"/><Relationship Id="rId10" Type="http://schemas.openxmlformats.org/officeDocument/2006/relationships/hyperlink" Target="https://www.linkedin.com/in/ruifang-hailey-hu/" TargetMode="External"/><Relationship Id="rId4" Type="http://schemas.openxmlformats.org/officeDocument/2006/relationships/image" Target="../media/image7.jpg"/><Relationship Id="rId9" Type="http://schemas.openxmlformats.org/officeDocument/2006/relationships/hyperlink" Target="https://www.linkedin.com/in/shreya173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18 Restaurants With Amazing Views in Los Angeles">
            <a:extLst>
              <a:ext uri="{FF2B5EF4-FFF2-40B4-BE49-F238E27FC236}">
                <a16:creationId xmlns:a16="http://schemas.microsoft.com/office/drawing/2014/main" id="{882101F7-0165-CBA4-C828-86E8F4E82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7788"/>
            <a:ext cx="6858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7" name="Google Shape;167;p32"/>
          <p:cNvPicPr preferRelativeResize="0"/>
          <p:nvPr/>
        </p:nvPicPr>
        <p:blipFill rotWithShape="1">
          <a:blip r:embed="rId4">
            <a:alphaModFix/>
          </a:blip>
          <a:srcRect r="901"/>
          <a:stretch/>
        </p:blipFill>
        <p:spPr>
          <a:xfrm>
            <a:off x="0" y="0"/>
            <a:ext cx="2593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2"/>
          <p:cNvSpPr/>
          <p:nvPr/>
        </p:nvSpPr>
        <p:spPr>
          <a:xfrm>
            <a:off x="1897562" y="8895"/>
            <a:ext cx="365187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ctrTitle"/>
          </p:nvPr>
        </p:nvSpPr>
        <p:spPr>
          <a:xfrm>
            <a:off x="1546850" y="1299263"/>
            <a:ext cx="4071300" cy="17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>
                <a:latin typeface="+mj-lt"/>
                <a:cs typeface="Calibri" panose="020F0502020204030204" pitchFamily="34" charset="0"/>
              </a:rPr>
              <a:t>FEAST</a:t>
            </a:r>
            <a:endParaRPr sz="4700" dirty="0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172" name="Google Shape;172;p32"/>
          <p:cNvSpPr txBox="1"/>
          <p:nvPr/>
        </p:nvSpPr>
        <p:spPr>
          <a:xfrm>
            <a:off x="1680354" y="2658139"/>
            <a:ext cx="4071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One stop solution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for Hungry College Students</a:t>
            </a:r>
            <a:endParaRPr sz="1900" dirty="0">
              <a:latin typeface="Cantarell"/>
              <a:ea typeface="Cantarell"/>
              <a:cs typeface="Cantarell"/>
              <a:sym typeface="Cantarell"/>
            </a:endParaRPr>
          </a:p>
        </p:txBody>
      </p:sp>
      <p:sp>
        <p:nvSpPr>
          <p:cNvPr id="173" name="Google Shape;173;p32"/>
          <p:cNvSpPr txBox="1"/>
          <p:nvPr/>
        </p:nvSpPr>
        <p:spPr>
          <a:xfrm>
            <a:off x="307000" y="4317826"/>
            <a:ext cx="1420499" cy="583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Calibri" panose="020F0502020204030204" pitchFamily="34" charset="0"/>
                <a:ea typeface="Cantarell"/>
                <a:cs typeface="Calibri" panose="020F0502020204030204" pitchFamily="34" charset="0"/>
                <a:sym typeface="Cantarell"/>
              </a:rPr>
              <a:t>Group B9</a:t>
            </a:r>
            <a:endParaRPr sz="2000" b="1" dirty="0">
              <a:latin typeface="Calibri" panose="020F0502020204030204" pitchFamily="34" charset="0"/>
              <a:ea typeface="Cantarell"/>
              <a:cs typeface="Calibri" panose="020F0502020204030204" pitchFamily="34" charset="0"/>
              <a:sym typeface="Cantarell"/>
            </a:endParaRPr>
          </a:p>
        </p:txBody>
      </p:sp>
      <p:cxnSp>
        <p:nvCxnSpPr>
          <p:cNvPr id="187" name="Google Shape;187;p32"/>
          <p:cNvCxnSpPr>
            <a:endCxn id="170" idx="0"/>
          </p:cNvCxnSpPr>
          <p:nvPr/>
        </p:nvCxnSpPr>
        <p:spPr>
          <a:xfrm>
            <a:off x="3582500" y="276563"/>
            <a:ext cx="0" cy="1022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" name="Google Shape;188;p32"/>
          <p:cNvCxnSpPr/>
          <p:nvPr/>
        </p:nvCxnSpPr>
        <p:spPr>
          <a:xfrm>
            <a:off x="4572000" y="4122138"/>
            <a:ext cx="0" cy="1022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Graphic 4" descr="Group brainstorm">
            <a:extLst>
              <a:ext uri="{FF2B5EF4-FFF2-40B4-BE49-F238E27FC236}">
                <a16:creationId xmlns:a16="http://schemas.microsoft.com/office/drawing/2014/main" id="{850A8972-AFF5-F66F-CBBE-2A072D290D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4164" y="356383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59C82-AF93-D781-8E24-C2F875969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Competitors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E7E669E-72BA-5DE0-D1E0-0135940817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267464"/>
              </p:ext>
            </p:extLst>
          </p:nvPr>
        </p:nvGraphicFramePr>
        <p:xfrm>
          <a:off x="1150883" y="1150884"/>
          <a:ext cx="6905296" cy="2514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599">
                  <a:extLst>
                    <a:ext uri="{9D8B030D-6E8A-4147-A177-3AD203B41FA5}">
                      <a16:colId xmlns:a16="http://schemas.microsoft.com/office/drawing/2014/main" val="3890897917"/>
                    </a:ext>
                  </a:extLst>
                </a:gridCol>
                <a:gridCol w="2162899">
                  <a:extLst>
                    <a:ext uri="{9D8B030D-6E8A-4147-A177-3AD203B41FA5}">
                      <a16:colId xmlns:a16="http://schemas.microsoft.com/office/drawing/2014/main" val="258304559"/>
                    </a:ext>
                  </a:extLst>
                </a:gridCol>
                <a:gridCol w="2322826">
                  <a:extLst>
                    <a:ext uri="{9D8B030D-6E8A-4147-A177-3AD203B41FA5}">
                      <a16:colId xmlns:a16="http://schemas.microsoft.com/office/drawing/2014/main" val="2631045512"/>
                    </a:ext>
                  </a:extLst>
                </a:gridCol>
                <a:gridCol w="2002972">
                  <a:extLst>
                    <a:ext uri="{9D8B030D-6E8A-4147-A177-3AD203B41FA5}">
                      <a16:colId xmlns:a16="http://schemas.microsoft.com/office/drawing/2014/main" val="1120381516"/>
                    </a:ext>
                  </a:extLst>
                </a:gridCol>
              </a:tblGrid>
              <a:tr h="573445"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Strengths</a:t>
                      </a:r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Yelp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UberEats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DoorDash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Google Search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673899"/>
                  </a:ext>
                </a:extLst>
              </a:tr>
              <a:tr h="57344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Delivery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Market Leader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Very user friendly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335593"/>
                  </a:ext>
                </a:extLst>
              </a:tr>
              <a:tr h="57344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Reservation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Widespread use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Ubiquitous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873614"/>
                  </a:ext>
                </a:extLst>
              </a:tr>
              <a:tr h="79426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Reviews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Name recognition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Wealth of information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30848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3F995D5-6D9B-E3FC-2743-B2DDFC87DAB5}"/>
              </a:ext>
            </a:extLst>
          </p:cNvPr>
          <p:cNvSpPr txBox="1"/>
          <p:nvPr/>
        </p:nvSpPr>
        <p:spPr>
          <a:xfrm>
            <a:off x="617136" y="3875331"/>
            <a:ext cx="7972790" cy="954107"/>
          </a:xfrm>
          <a:prstGeom prst="rect">
            <a:avLst/>
          </a:prstGeom>
          <a:solidFill>
            <a:schemeClr val="bg2"/>
          </a:solidFill>
          <a:ln w="3810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One shared weakness: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Lack of side-by-side comparison</a:t>
            </a:r>
          </a:p>
        </p:txBody>
      </p:sp>
    </p:spTree>
    <p:extLst>
      <p:ext uri="{BB962C8B-B14F-4D97-AF65-F5344CB8AC3E}">
        <p14:creationId xmlns:p14="http://schemas.microsoft.com/office/powerpoint/2010/main" val="3170681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7B4E9-935F-F2B9-4872-0CE8C16E4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1" y="113304"/>
            <a:ext cx="6429866" cy="1236000"/>
          </a:xfrm>
        </p:spPr>
        <p:txBody>
          <a:bodyPr/>
          <a:lstStyle/>
          <a:p>
            <a:r>
              <a:rPr lang="en-US" sz="4000" dirty="0">
                <a:solidFill>
                  <a:schemeClr val="accent2"/>
                </a:solidFill>
              </a:rPr>
              <a:t>What makes us different? </a:t>
            </a:r>
            <a:br>
              <a:rPr lang="en-US" sz="1400" dirty="0">
                <a:solidFill>
                  <a:schemeClr val="dk1"/>
                </a:solidFill>
              </a:rPr>
            </a:b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100605-323B-4E0B-925F-765D6295FB8B}"/>
              </a:ext>
            </a:extLst>
          </p:cNvPr>
          <p:cNvSpPr txBox="1"/>
          <p:nvPr/>
        </p:nvSpPr>
        <p:spPr>
          <a:xfrm>
            <a:off x="268632" y="1443092"/>
            <a:ext cx="8239642" cy="3185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26832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</a:rPr>
              <a:t>Relevant information presented in one place</a:t>
            </a:r>
          </a:p>
          <a:p>
            <a:pPr marL="241082"/>
            <a:endParaRPr lang="en-US" sz="1100" dirty="0">
              <a:solidFill>
                <a:schemeClr val="tx2"/>
              </a:solidFill>
            </a:endParaRPr>
          </a:p>
          <a:p>
            <a:pPr marL="526832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</a:rPr>
              <a:t>Side-by-side menu price comparison</a:t>
            </a:r>
          </a:p>
          <a:p>
            <a:pPr marL="241082"/>
            <a:endParaRPr lang="en-US" sz="1100" dirty="0">
              <a:solidFill>
                <a:schemeClr val="tx2"/>
              </a:solidFill>
            </a:endParaRPr>
          </a:p>
          <a:p>
            <a:pPr marL="526832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</a:rPr>
              <a:t>Search and filter features</a:t>
            </a:r>
          </a:p>
          <a:p>
            <a:pPr marL="241082"/>
            <a:endParaRPr lang="en-US" sz="1100" dirty="0">
              <a:solidFill>
                <a:schemeClr val="tx2"/>
              </a:solidFill>
            </a:endParaRPr>
          </a:p>
          <a:p>
            <a:pPr marL="526832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</a:rPr>
              <a:t>Special interaction functions - calorie calculator &amp; tracker</a:t>
            </a:r>
          </a:p>
          <a:p>
            <a:pPr marL="526832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352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"/>
          <p:cNvSpPr txBox="1">
            <a:spLocks noGrp="1"/>
          </p:cNvSpPr>
          <p:nvPr>
            <p:ph type="title"/>
          </p:nvPr>
        </p:nvSpPr>
        <p:spPr>
          <a:xfrm>
            <a:off x="1357313" y="310307"/>
            <a:ext cx="6429375" cy="3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89" tIns="26789" rIns="26789" bIns="26789" anchor="t" anchorCtr="0">
            <a:noAutofit/>
          </a:bodyPr>
          <a:lstStyle/>
          <a:p>
            <a:pPr algn="ctr">
              <a:lnSpc>
                <a:spcPct val="80000"/>
              </a:lnSpc>
              <a:buClr>
                <a:srgbClr val="E7253A"/>
              </a:buClr>
              <a:buSzPts val="4800"/>
            </a:pPr>
            <a:r>
              <a:rPr lang="en-US" sz="2531" b="1" dirty="0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rPr>
              <a:t>LAUNCH STRATEGY </a:t>
            </a:r>
            <a:endParaRPr b="1" dirty="0"/>
          </a:p>
        </p:txBody>
      </p:sp>
      <p:sp>
        <p:nvSpPr>
          <p:cNvPr id="156" name="Google Shape;156;p10"/>
          <p:cNvSpPr txBox="1">
            <a:spLocks noGrp="1"/>
          </p:cNvSpPr>
          <p:nvPr>
            <p:ph type="body" idx="1"/>
          </p:nvPr>
        </p:nvSpPr>
        <p:spPr>
          <a:xfrm>
            <a:off x="500742" y="555171"/>
            <a:ext cx="8556171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89" tIns="26789" rIns="26789" bIns="26789" anchor="t" anchorCtr="0">
            <a:noAutofit/>
          </a:bodyPr>
          <a:lstStyle/>
          <a:p>
            <a:pPr marL="0" indent="0">
              <a:lnSpc>
                <a:spcPct val="150000"/>
              </a:lnSpc>
              <a:buSzPts val="3570"/>
              <a:buNone/>
            </a:pPr>
            <a:r>
              <a:rPr lang="en-US" sz="2800" b="1" dirty="0">
                <a:latin typeface="+mj-lt"/>
              </a:rPr>
              <a:t>Market Strategies</a:t>
            </a:r>
            <a:endParaRPr sz="2800" b="1" dirty="0">
              <a:latin typeface="+mj-lt"/>
            </a:endParaRPr>
          </a:p>
          <a:p>
            <a:pPr marL="482163" lvl="1" indent="-204248">
              <a:lnSpc>
                <a:spcPct val="100000"/>
              </a:lnSpc>
              <a:buSzPts val="2500"/>
              <a:buChar char="▸"/>
            </a:pPr>
            <a:r>
              <a:rPr lang="en-US" sz="1800" dirty="0"/>
              <a:t>Hold events near colleges (ex. Weekend markets)</a:t>
            </a:r>
            <a:endParaRPr sz="1800" dirty="0"/>
          </a:p>
          <a:p>
            <a:pPr marL="482163" lvl="1" indent="-204248">
              <a:lnSpc>
                <a:spcPct val="100000"/>
              </a:lnSpc>
              <a:buSzPts val="2500"/>
              <a:buChar char="▸"/>
            </a:pPr>
            <a:r>
              <a:rPr lang="en-US" sz="1800" dirty="0"/>
              <a:t>Utilize social media to target college students in Pittsburgh</a:t>
            </a:r>
            <a:endParaRPr sz="1800" dirty="0"/>
          </a:p>
          <a:p>
            <a:pPr marL="482163" lvl="1" indent="-204248">
              <a:lnSpc>
                <a:spcPct val="100000"/>
              </a:lnSpc>
              <a:buSzPts val="2500"/>
              <a:buChar char="▸"/>
            </a:pPr>
            <a:r>
              <a:rPr lang="en-US" sz="1800" dirty="0"/>
              <a:t>Partner with University Student Orientation Department</a:t>
            </a:r>
          </a:p>
          <a:p>
            <a:pPr marL="277915" lvl="1" indent="0">
              <a:lnSpc>
                <a:spcPct val="100000"/>
              </a:lnSpc>
              <a:buSzPts val="2500"/>
              <a:buNone/>
            </a:pPr>
            <a:endParaRPr sz="1800" dirty="0"/>
          </a:p>
          <a:p>
            <a:pPr marL="0" indent="0">
              <a:lnSpc>
                <a:spcPct val="150000"/>
              </a:lnSpc>
              <a:buSzPts val="3570"/>
              <a:buNone/>
            </a:pPr>
            <a:r>
              <a:rPr lang="en-US" sz="2800" b="1" dirty="0">
                <a:latin typeface="+mj-lt"/>
              </a:rPr>
              <a:t>Key Performance Indicators and milestones</a:t>
            </a:r>
            <a:endParaRPr sz="2800" b="1" dirty="0">
              <a:latin typeface="+mj-lt"/>
            </a:endParaRPr>
          </a:p>
          <a:p>
            <a:pPr marL="0" indent="241082">
              <a:lnSpc>
                <a:spcPct val="100000"/>
              </a:lnSpc>
              <a:buNone/>
            </a:pPr>
            <a:endParaRPr sz="1000" dirty="0"/>
          </a:p>
          <a:p>
            <a:pPr marL="0" indent="241082">
              <a:lnSpc>
                <a:spcPct val="100000"/>
              </a:lnSpc>
              <a:buNone/>
            </a:pPr>
            <a:endParaRPr sz="1050" dirty="0"/>
          </a:p>
          <a:p>
            <a:pPr marL="482163" indent="-204250">
              <a:lnSpc>
                <a:spcPct val="100000"/>
              </a:lnSpc>
              <a:buSzPts val="2500"/>
              <a:buChar char="▸"/>
            </a:pPr>
            <a:r>
              <a:rPr lang="en-US" sz="1800" dirty="0"/>
              <a:t>Number of searches</a:t>
            </a:r>
            <a:endParaRPr sz="1800" dirty="0"/>
          </a:p>
          <a:p>
            <a:pPr marL="482163" indent="-204250">
              <a:lnSpc>
                <a:spcPct val="100000"/>
              </a:lnSpc>
              <a:buSzPts val="2500"/>
              <a:buChar char="▸"/>
            </a:pPr>
            <a:r>
              <a:rPr lang="en-US" sz="1800" dirty="0"/>
              <a:t>Review and ratings of the restaurant</a:t>
            </a:r>
            <a:endParaRPr sz="1800" dirty="0"/>
          </a:p>
          <a:p>
            <a:pPr marL="482163" indent="-204250">
              <a:lnSpc>
                <a:spcPct val="100000"/>
              </a:lnSpc>
              <a:buSzPts val="2500"/>
              <a:buChar char="▸"/>
            </a:pPr>
            <a:r>
              <a:rPr lang="en-US" sz="1800" dirty="0"/>
              <a:t>Accurate amount of information</a:t>
            </a:r>
            <a:endParaRPr sz="2000" dirty="0"/>
          </a:p>
          <a:p>
            <a:pPr marL="0" indent="0">
              <a:lnSpc>
                <a:spcPct val="100000"/>
              </a:lnSpc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1"/>
          <p:cNvSpPr txBox="1">
            <a:spLocks noGrp="1"/>
          </p:cNvSpPr>
          <p:nvPr>
            <p:ph type="subTitle" idx="1"/>
          </p:nvPr>
        </p:nvSpPr>
        <p:spPr>
          <a:xfrm flipH="1">
            <a:off x="4475562" y="2510700"/>
            <a:ext cx="4263703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" dirty="0"/>
              <a:t>Partner with Small scale restaurants to update their menu details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" dirty="0"/>
              <a:t>Gather Calorie information on individual items from rest</a:t>
            </a:r>
            <a:r>
              <a:rPr lang="en-IN" dirty="0"/>
              <a:t>au</a:t>
            </a:r>
            <a:r>
              <a:rPr lang="en" dirty="0"/>
              <a:t>rants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" dirty="0"/>
              <a:t>Introduce an application version for our recommendation system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Ø"/>
            </a:pPr>
            <a:endParaRPr lang="en" dirty="0"/>
          </a:p>
        </p:txBody>
      </p:sp>
      <p:sp>
        <p:nvSpPr>
          <p:cNvPr id="298" name="Google Shape;298;p41"/>
          <p:cNvSpPr txBox="1">
            <a:spLocks noGrp="1"/>
          </p:cNvSpPr>
          <p:nvPr>
            <p:ph type="title"/>
          </p:nvPr>
        </p:nvSpPr>
        <p:spPr>
          <a:xfrm flipH="1">
            <a:off x="5395200" y="659567"/>
            <a:ext cx="3028800" cy="15559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EXPANSION</a:t>
            </a:r>
            <a:endParaRPr dirty="0"/>
          </a:p>
        </p:txBody>
      </p:sp>
      <p:pic>
        <p:nvPicPr>
          <p:cNvPr id="299" name="Google Shape;299;p41"/>
          <p:cNvPicPr preferRelativeResize="0"/>
          <p:nvPr/>
        </p:nvPicPr>
        <p:blipFill rotWithShape="1">
          <a:blip r:embed="rId3">
            <a:alphaModFix/>
          </a:blip>
          <a:srcRect t="2696" b="2696"/>
          <a:stretch/>
        </p:blipFill>
        <p:spPr>
          <a:xfrm flipH="1">
            <a:off x="728163" y="355450"/>
            <a:ext cx="3747400" cy="443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3886202" y="2175200"/>
            <a:ext cx="4701036" cy="12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</a:t>
            </a:r>
            <a:endParaRPr sz="7200" dirty="0"/>
          </a:p>
        </p:txBody>
      </p:sp>
      <p:pic>
        <p:nvPicPr>
          <p:cNvPr id="243" name="Google Shape;243;p36"/>
          <p:cNvPicPr preferRelativeResize="0"/>
          <p:nvPr/>
        </p:nvPicPr>
        <p:blipFill rotWithShape="1">
          <a:blip r:embed="rId3">
            <a:alphaModFix/>
          </a:blip>
          <a:srcRect l="54795" r="781"/>
          <a:stretch/>
        </p:blipFill>
        <p:spPr>
          <a:xfrm flipH="1">
            <a:off x="0" y="0"/>
            <a:ext cx="342817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p36"/>
          <p:cNvCxnSpPr/>
          <p:nvPr/>
        </p:nvCxnSpPr>
        <p:spPr>
          <a:xfrm>
            <a:off x="6318575" y="4122138"/>
            <a:ext cx="0" cy="1022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36"/>
          <p:cNvCxnSpPr/>
          <p:nvPr/>
        </p:nvCxnSpPr>
        <p:spPr>
          <a:xfrm>
            <a:off x="6318575" y="-12"/>
            <a:ext cx="0" cy="1022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BD56B34C-147E-4402-99A7-F37317B3AA9D}"/>
              </a:ext>
            </a:extLst>
          </p:cNvPr>
          <p:cNvSpPr txBox="1"/>
          <p:nvPr/>
        </p:nvSpPr>
        <p:spPr>
          <a:xfrm>
            <a:off x="420635" y="546730"/>
            <a:ext cx="8723365" cy="523220"/>
          </a:xfrm>
          <a:prstGeom prst="rect">
            <a:avLst/>
          </a:prstGeom>
          <a:solidFill>
            <a:schemeClr val="bg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9" name="Google Shape;209;p34"/>
          <p:cNvSpPr txBox="1">
            <a:spLocks noGrp="1"/>
          </p:cNvSpPr>
          <p:nvPr>
            <p:ph type="title"/>
          </p:nvPr>
        </p:nvSpPr>
        <p:spPr>
          <a:xfrm>
            <a:off x="1357650" y="1392930"/>
            <a:ext cx="116819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Vision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0" name="Google Shape;210;p34"/>
          <p:cNvSpPr txBox="1">
            <a:spLocks noGrp="1"/>
          </p:cNvSpPr>
          <p:nvPr>
            <p:ph type="title" idx="2"/>
          </p:nvPr>
        </p:nvSpPr>
        <p:spPr>
          <a:xfrm>
            <a:off x="720000" y="1302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 panose="020F0502020204030204" pitchFamily="34" charset="0"/>
                <a:cs typeface="Calibri" panose="020F0502020204030204" pitchFamily="34" charset="0"/>
              </a:rPr>
              <a:t>01.</a:t>
            </a: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2" name="Google Shape;212;p34"/>
          <p:cNvSpPr txBox="1">
            <a:spLocks noGrp="1"/>
          </p:cNvSpPr>
          <p:nvPr>
            <p:ph type="title" idx="3"/>
          </p:nvPr>
        </p:nvSpPr>
        <p:spPr>
          <a:xfrm>
            <a:off x="3924429" y="1395794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Who are we?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3" name="Google Shape;213;p34"/>
          <p:cNvSpPr txBox="1">
            <a:spLocks noGrp="1"/>
          </p:cNvSpPr>
          <p:nvPr>
            <p:ph type="title" idx="4"/>
          </p:nvPr>
        </p:nvSpPr>
        <p:spPr>
          <a:xfrm>
            <a:off x="3259364" y="1341217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02.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5" name="Google Shape;215;p34"/>
          <p:cNvSpPr txBox="1">
            <a:spLocks noGrp="1"/>
          </p:cNvSpPr>
          <p:nvPr>
            <p:ph type="title" idx="6"/>
          </p:nvPr>
        </p:nvSpPr>
        <p:spPr>
          <a:xfrm>
            <a:off x="6902464" y="138902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Problem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6" name="Google Shape;216;p34"/>
          <p:cNvSpPr txBox="1">
            <a:spLocks noGrp="1"/>
          </p:cNvSpPr>
          <p:nvPr>
            <p:ph type="title" idx="7"/>
          </p:nvPr>
        </p:nvSpPr>
        <p:spPr>
          <a:xfrm>
            <a:off x="6260713" y="1302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03.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8" name="Google Shape;218;p34"/>
          <p:cNvSpPr txBox="1">
            <a:spLocks noGrp="1"/>
          </p:cNvSpPr>
          <p:nvPr>
            <p:ph type="title" idx="9"/>
          </p:nvPr>
        </p:nvSpPr>
        <p:spPr>
          <a:xfrm>
            <a:off x="1406637" y="2696741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Product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9" name="Google Shape;219;p34"/>
          <p:cNvSpPr txBox="1">
            <a:spLocks noGrp="1"/>
          </p:cNvSpPr>
          <p:nvPr>
            <p:ph type="title" idx="13"/>
          </p:nvPr>
        </p:nvSpPr>
        <p:spPr>
          <a:xfrm>
            <a:off x="720000" y="2613019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04.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2" name="Google Shape;222;p34"/>
          <p:cNvSpPr txBox="1">
            <a:spLocks noGrp="1"/>
          </p:cNvSpPr>
          <p:nvPr>
            <p:ph type="title" idx="16"/>
          </p:nvPr>
        </p:nvSpPr>
        <p:spPr>
          <a:xfrm>
            <a:off x="3335766" y="2582062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05.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18"/>
          </p:nvPr>
        </p:nvSpPr>
        <p:spPr>
          <a:xfrm>
            <a:off x="6954550" y="2614251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Business Model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5" name="Google Shape;225;p34"/>
          <p:cNvSpPr txBox="1">
            <a:spLocks noGrp="1"/>
          </p:cNvSpPr>
          <p:nvPr>
            <p:ph type="title" idx="19"/>
          </p:nvPr>
        </p:nvSpPr>
        <p:spPr>
          <a:xfrm>
            <a:off x="6231551" y="2580356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06.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7" name="Google Shape;227;p34"/>
          <p:cNvSpPr txBox="1">
            <a:spLocks noGrp="1"/>
          </p:cNvSpPr>
          <p:nvPr>
            <p:ph type="title" idx="21"/>
          </p:nvPr>
        </p:nvSpPr>
        <p:spPr>
          <a:xfrm>
            <a:off x="720000" y="51034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  <a:cs typeface="Calibri" panose="020F0502020204030204" pitchFamily="34" charset="0"/>
              </a:rPr>
              <a:t>AGENDA</a:t>
            </a:r>
            <a:endParaRPr dirty="0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14" name="Google Shape;219;p34">
            <a:extLst>
              <a:ext uri="{FF2B5EF4-FFF2-40B4-BE49-F238E27FC236}">
                <a16:creationId xmlns:a16="http://schemas.microsoft.com/office/drawing/2014/main" id="{F1CBB525-9C62-694F-8A8C-B22A4460F3B7}"/>
              </a:ext>
            </a:extLst>
          </p:cNvPr>
          <p:cNvSpPr txBox="1">
            <a:spLocks/>
          </p:cNvSpPr>
          <p:nvPr/>
        </p:nvSpPr>
        <p:spPr>
          <a:xfrm>
            <a:off x="2164137" y="3795648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07.</a:t>
            </a:r>
          </a:p>
        </p:txBody>
      </p:sp>
      <p:sp>
        <p:nvSpPr>
          <p:cNvPr id="15" name="Google Shape;218;p34">
            <a:extLst>
              <a:ext uri="{FF2B5EF4-FFF2-40B4-BE49-F238E27FC236}">
                <a16:creationId xmlns:a16="http://schemas.microsoft.com/office/drawing/2014/main" id="{A1C5A14D-70BA-6204-DD5A-71A6D910698A}"/>
              </a:ext>
            </a:extLst>
          </p:cNvPr>
          <p:cNvSpPr txBox="1">
            <a:spLocks/>
          </p:cNvSpPr>
          <p:nvPr/>
        </p:nvSpPr>
        <p:spPr>
          <a:xfrm>
            <a:off x="2801788" y="3861348"/>
            <a:ext cx="2509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2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Competitors</a:t>
            </a:r>
          </a:p>
        </p:txBody>
      </p:sp>
      <p:sp>
        <p:nvSpPr>
          <p:cNvPr id="16" name="Google Shape;219;p34">
            <a:extLst>
              <a:ext uri="{FF2B5EF4-FFF2-40B4-BE49-F238E27FC236}">
                <a16:creationId xmlns:a16="http://schemas.microsoft.com/office/drawing/2014/main" id="{7D57FF8D-F74E-8292-48DC-0B249181F0D6}"/>
              </a:ext>
            </a:extLst>
          </p:cNvPr>
          <p:cNvSpPr txBox="1">
            <a:spLocks/>
          </p:cNvSpPr>
          <p:nvPr/>
        </p:nvSpPr>
        <p:spPr>
          <a:xfrm>
            <a:off x="4918356" y="3830618"/>
            <a:ext cx="1346351" cy="570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08.</a:t>
            </a:r>
          </a:p>
        </p:txBody>
      </p:sp>
      <p:sp>
        <p:nvSpPr>
          <p:cNvPr id="17" name="Google Shape;218;p34">
            <a:extLst>
              <a:ext uri="{FF2B5EF4-FFF2-40B4-BE49-F238E27FC236}">
                <a16:creationId xmlns:a16="http://schemas.microsoft.com/office/drawing/2014/main" id="{70196082-E51E-7A8E-CFA0-788A4F97BAAE}"/>
              </a:ext>
            </a:extLst>
          </p:cNvPr>
          <p:cNvSpPr txBox="1">
            <a:spLocks/>
          </p:cNvSpPr>
          <p:nvPr/>
        </p:nvSpPr>
        <p:spPr>
          <a:xfrm>
            <a:off x="5522875" y="3873387"/>
            <a:ext cx="2509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2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Launch Strategy</a:t>
            </a:r>
          </a:p>
        </p:txBody>
      </p:sp>
      <p:sp>
        <p:nvSpPr>
          <p:cNvPr id="18" name="Google Shape;218;p34">
            <a:extLst>
              <a:ext uri="{FF2B5EF4-FFF2-40B4-BE49-F238E27FC236}">
                <a16:creationId xmlns:a16="http://schemas.microsoft.com/office/drawing/2014/main" id="{86026B9C-4E65-C379-7B10-4E2CB3B95656}"/>
              </a:ext>
            </a:extLst>
          </p:cNvPr>
          <p:cNvSpPr txBox="1">
            <a:spLocks/>
          </p:cNvSpPr>
          <p:nvPr/>
        </p:nvSpPr>
        <p:spPr>
          <a:xfrm>
            <a:off x="3946637" y="2693292"/>
            <a:ext cx="2509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2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Solution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subTitle" idx="1"/>
          </p:nvPr>
        </p:nvSpPr>
        <p:spPr>
          <a:xfrm>
            <a:off x="315685" y="2537900"/>
            <a:ext cx="3984171" cy="17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lnSpc>
                <a:spcPct val="130000"/>
              </a:lnSpc>
              <a:buClr>
                <a:srgbClr val="222222"/>
              </a:buClr>
              <a:buSzPts val="4800"/>
              <a:buNone/>
            </a:pPr>
            <a:r>
              <a:rPr lang="en-US" sz="2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Provide customers with a single-platform restaurant aggregation system with a calorie tracker</a:t>
            </a:r>
          </a:p>
        </p:txBody>
      </p:sp>
      <p:pic>
        <p:nvPicPr>
          <p:cNvPr id="233" name="Google Shape;233;p35"/>
          <p:cNvPicPr preferRelativeResize="0"/>
          <p:nvPr/>
        </p:nvPicPr>
        <p:blipFill rotWithShape="1">
          <a:blip r:embed="rId3">
            <a:alphaModFix/>
          </a:blip>
          <a:srcRect l="18519" t="2317" r="14185" b="30509"/>
          <a:stretch/>
        </p:blipFill>
        <p:spPr>
          <a:xfrm flipH="1">
            <a:off x="5432250" y="355450"/>
            <a:ext cx="2959699" cy="44325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5"/>
          <p:cNvSpPr txBox="1">
            <a:spLocks noGrp="1"/>
          </p:cNvSpPr>
          <p:nvPr>
            <p:ph type="title"/>
          </p:nvPr>
        </p:nvSpPr>
        <p:spPr>
          <a:xfrm>
            <a:off x="3145300" y="923750"/>
            <a:ext cx="3116100" cy="12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OUR VISION</a:t>
            </a:r>
            <a:endParaRPr dirty="0">
              <a:latin typeface="+mj-lt"/>
            </a:endParaRPr>
          </a:p>
        </p:txBody>
      </p:sp>
      <p:cxnSp>
        <p:nvCxnSpPr>
          <p:cNvPr id="235" name="Google Shape;235;p35"/>
          <p:cNvCxnSpPr/>
          <p:nvPr/>
        </p:nvCxnSpPr>
        <p:spPr>
          <a:xfrm rot="10800000">
            <a:off x="-36950" y="1220424"/>
            <a:ext cx="4736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312" y="843980"/>
            <a:ext cx="1535520" cy="1519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4"/>
          <p:cNvPicPr preferRelativeResize="0"/>
          <p:nvPr/>
        </p:nvPicPr>
        <p:blipFill rotWithShape="1">
          <a:blip r:embed="rId4">
            <a:alphaModFix/>
          </a:blip>
          <a:srcRect l="13116" t="9174" r="8947" b="9991"/>
          <a:stretch/>
        </p:blipFill>
        <p:spPr>
          <a:xfrm>
            <a:off x="3776871" y="856106"/>
            <a:ext cx="1464248" cy="1519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4"/>
          <p:cNvPicPr preferRelativeResize="0"/>
          <p:nvPr/>
        </p:nvPicPr>
        <p:blipFill rotWithShape="1">
          <a:blip r:embed="rId5">
            <a:alphaModFix/>
          </a:blip>
          <a:srcRect t="524" b="524"/>
          <a:stretch/>
        </p:blipFill>
        <p:spPr>
          <a:xfrm>
            <a:off x="6192315" y="843971"/>
            <a:ext cx="1535521" cy="1519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4"/>
          <p:cNvPicPr preferRelativeResize="0"/>
          <p:nvPr/>
        </p:nvPicPr>
        <p:blipFill rotWithShape="1">
          <a:blip r:embed="rId6">
            <a:alphaModFix/>
          </a:blip>
          <a:srcRect t="4914" b="4905"/>
          <a:stretch/>
        </p:blipFill>
        <p:spPr>
          <a:xfrm>
            <a:off x="2629596" y="2930987"/>
            <a:ext cx="1535520" cy="1519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4"/>
          <p:cNvPicPr preferRelativeResize="0"/>
          <p:nvPr/>
        </p:nvPicPr>
        <p:blipFill rotWithShape="1">
          <a:blip r:embed="rId7">
            <a:alphaModFix/>
          </a:blip>
          <a:srcRect t="6575" b="27474"/>
          <a:stretch/>
        </p:blipFill>
        <p:spPr>
          <a:xfrm>
            <a:off x="5008389" y="2898328"/>
            <a:ext cx="1535520" cy="151940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4"/>
          <p:cNvSpPr txBox="1"/>
          <p:nvPr/>
        </p:nvSpPr>
        <p:spPr>
          <a:xfrm>
            <a:off x="1362638" y="2371994"/>
            <a:ext cx="1535520" cy="543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212" tIns="48212" rIns="48212" bIns="48212" anchor="t" anchorCtr="0">
            <a:spAutoFit/>
          </a:bodyPr>
          <a:lstStyle/>
          <a:p>
            <a:pPr algn="ctr"/>
            <a:r>
              <a:rPr lang="en-US" sz="1800" b="1" u="sng" dirty="0">
                <a:solidFill>
                  <a:schemeClr val="hlink"/>
                </a:solidFill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  <a:hlinkClick r:id="rId8"/>
              </a:rPr>
              <a:t>Ryan King</a:t>
            </a:r>
            <a:endParaRPr lang="en-US" sz="1800" b="1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  <a:p>
            <a:pPr algn="ctr"/>
            <a:r>
              <a:rPr lang="en-US" sz="1100" dirty="0"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</a:rPr>
              <a:t>CMU Graduate Student</a:t>
            </a:r>
          </a:p>
        </p:txBody>
      </p:sp>
      <p:sp>
        <p:nvSpPr>
          <p:cNvPr id="108" name="Google Shape;108;p4"/>
          <p:cNvSpPr txBox="1"/>
          <p:nvPr/>
        </p:nvSpPr>
        <p:spPr>
          <a:xfrm>
            <a:off x="3711555" y="2314400"/>
            <a:ext cx="1533463" cy="438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212" tIns="48212" rIns="48212" bIns="48212" anchor="t" anchorCtr="0">
            <a:noAutofit/>
          </a:bodyPr>
          <a:lstStyle/>
          <a:p>
            <a:pPr algn="ctr"/>
            <a:r>
              <a:rPr lang="en-US" sz="1800" b="1" u="sng" dirty="0">
                <a:solidFill>
                  <a:schemeClr val="hlink"/>
                </a:solidFill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  <a:hlinkClick r:id="rId9"/>
              </a:rPr>
              <a:t>Shreya</a:t>
            </a:r>
            <a:endParaRPr sz="1100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  <a:p>
            <a:pPr algn="ctr"/>
            <a:r>
              <a:rPr lang="en-US" sz="1100" dirty="0"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</a:rPr>
              <a:t>Analyst (3 years)</a:t>
            </a:r>
            <a:endParaRPr sz="1100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  <a:p>
            <a:endParaRPr sz="1100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194373" y="2347056"/>
            <a:ext cx="1533463" cy="438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212" tIns="48212" rIns="48212" bIns="48212" anchor="t" anchorCtr="0">
            <a:noAutofit/>
          </a:bodyPr>
          <a:lstStyle/>
          <a:p>
            <a:pPr algn="ctr"/>
            <a:r>
              <a:rPr lang="en-US" sz="1800" b="1" u="sng" dirty="0" err="1">
                <a:solidFill>
                  <a:schemeClr val="hlink"/>
                </a:solidFill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  <a:hlinkClick r:id="rId10"/>
              </a:rPr>
              <a:t>Ruifang</a:t>
            </a:r>
            <a:r>
              <a:rPr lang="en-US" sz="1800" b="1" u="sng" dirty="0">
                <a:solidFill>
                  <a:schemeClr val="hlink"/>
                </a:solidFill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  <a:hlinkClick r:id="rId10"/>
              </a:rPr>
              <a:t> Hu</a:t>
            </a:r>
            <a:endParaRPr sz="1800" b="1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  <a:p>
            <a:pPr algn="ctr"/>
            <a:r>
              <a:rPr lang="en-US" sz="1100" dirty="0"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</a:rPr>
              <a:t>CMU grad student</a:t>
            </a:r>
            <a:endParaRPr sz="1100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2629595" y="4518129"/>
            <a:ext cx="1535520" cy="438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212" tIns="48212" rIns="48212" bIns="48212" anchor="t" anchorCtr="0">
            <a:noAutofit/>
          </a:bodyPr>
          <a:lstStyle/>
          <a:p>
            <a:pPr algn="ctr"/>
            <a:r>
              <a:rPr lang="en-US" sz="1800" b="1" u="sng" dirty="0">
                <a:solidFill>
                  <a:schemeClr val="hlink"/>
                </a:solidFill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  <a:hlinkClick r:id="rId11"/>
              </a:rPr>
              <a:t>Alan Chin</a:t>
            </a:r>
            <a:endParaRPr sz="1800" b="1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  <a:p>
            <a:pPr algn="ctr"/>
            <a:r>
              <a:rPr lang="en-US" sz="1100" dirty="0"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</a:rPr>
              <a:t>CMU grad student</a:t>
            </a:r>
            <a:endParaRPr sz="1100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</p:txBody>
      </p:sp>
      <p:sp>
        <p:nvSpPr>
          <p:cNvPr id="111" name="Google Shape;111;p4"/>
          <p:cNvSpPr txBox="1"/>
          <p:nvPr/>
        </p:nvSpPr>
        <p:spPr>
          <a:xfrm>
            <a:off x="5009418" y="4519740"/>
            <a:ext cx="1689556" cy="438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212" tIns="48212" rIns="48212" bIns="48212" anchor="t" anchorCtr="0">
            <a:noAutofit/>
          </a:bodyPr>
          <a:lstStyle/>
          <a:p>
            <a:pPr algn="ctr"/>
            <a:r>
              <a:rPr lang="en-US" sz="1800" b="1" u="sng" dirty="0">
                <a:solidFill>
                  <a:schemeClr val="hlink"/>
                </a:solidFill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  <a:hlinkClick r:id="rId12"/>
              </a:rPr>
              <a:t>Candice Chiang</a:t>
            </a:r>
            <a:endParaRPr sz="1800" b="1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  <a:p>
            <a:pPr algn="ctr"/>
            <a:r>
              <a:rPr lang="en-US" sz="1100" dirty="0">
                <a:latin typeface="Calibri" panose="020F0502020204030204" pitchFamily="34" charset="0"/>
                <a:ea typeface="Avenir"/>
                <a:cs typeface="Calibri" panose="020F0502020204030204" pitchFamily="34" charset="0"/>
                <a:sym typeface="Avenir"/>
              </a:rPr>
              <a:t>Product Manager (3 years)</a:t>
            </a:r>
            <a:endParaRPr sz="1100" dirty="0">
              <a:latin typeface="Calibri" panose="020F0502020204030204" pitchFamily="34" charset="0"/>
              <a:ea typeface="Avenir"/>
              <a:cs typeface="Calibri" panose="020F0502020204030204" pitchFamily="34" charset="0"/>
              <a:sym typeface="Avenir"/>
            </a:endParaRPr>
          </a:p>
        </p:txBody>
      </p:sp>
      <p:sp>
        <p:nvSpPr>
          <p:cNvPr id="2" name="Google Shape;624;p55">
            <a:extLst>
              <a:ext uri="{FF2B5EF4-FFF2-40B4-BE49-F238E27FC236}">
                <a16:creationId xmlns:a16="http://schemas.microsoft.com/office/drawing/2014/main" id="{0FAD64CE-0B61-D768-B0EA-C9AEBF6DCA7A}"/>
              </a:ext>
            </a:extLst>
          </p:cNvPr>
          <p:cNvSpPr txBox="1">
            <a:spLocks/>
          </p:cNvSpPr>
          <p:nvPr/>
        </p:nvSpPr>
        <p:spPr>
          <a:xfrm>
            <a:off x="656995" y="12338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 b="0" i="0" u="none" strike="noStrike" cap="non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IN" sz="4400" dirty="0">
                <a:latin typeface="+mj-lt"/>
                <a:cs typeface="Calibri" panose="020F0502020204030204" pitchFamily="34" charset="0"/>
              </a:rPr>
              <a:t>OUR TEAM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A212717-38A4-EA15-6498-9D97BFA3BFD1}"/>
              </a:ext>
            </a:extLst>
          </p:cNvPr>
          <p:cNvSpPr txBox="1"/>
          <p:nvPr/>
        </p:nvSpPr>
        <p:spPr>
          <a:xfrm>
            <a:off x="6190100" y="1159045"/>
            <a:ext cx="2818400" cy="3539430"/>
          </a:xfrm>
          <a:prstGeom prst="rect">
            <a:avLst/>
          </a:prstGeom>
          <a:solidFill>
            <a:schemeClr val="bg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                                           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C7E0F1-FF22-81BA-57A6-310431978239}"/>
              </a:ext>
            </a:extLst>
          </p:cNvPr>
          <p:cNvSpPr txBox="1"/>
          <p:nvPr/>
        </p:nvSpPr>
        <p:spPr>
          <a:xfrm>
            <a:off x="457200" y="1161738"/>
            <a:ext cx="2818400" cy="3539430"/>
          </a:xfrm>
          <a:prstGeom prst="rect">
            <a:avLst/>
          </a:prstGeom>
          <a:solidFill>
            <a:schemeClr val="bg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                                             </a:t>
            </a:r>
          </a:p>
        </p:txBody>
      </p:sp>
      <p:sp>
        <p:nvSpPr>
          <p:cNvPr id="250" name="Google Shape;250;p37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PROBLEM</a:t>
            </a:r>
            <a:endParaRPr dirty="0">
              <a:latin typeface="+mj-lt"/>
            </a:endParaRPr>
          </a:p>
        </p:txBody>
      </p:sp>
      <p:sp>
        <p:nvSpPr>
          <p:cNvPr id="251" name="Google Shape;251;p37"/>
          <p:cNvSpPr txBox="1">
            <a:spLocks noGrp="1"/>
          </p:cNvSpPr>
          <p:nvPr>
            <p:ph type="title"/>
          </p:nvPr>
        </p:nvSpPr>
        <p:spPr>
          <a:xfrm>
            <a:off x="376500" y="226253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Customer</a:t>
            </a:r>
            <a:br>
              <a:rPr lang="en" dirty="0"/>
            </a:br>
            <a:r>
              <a:rPr lang="en" dirty="0"/>
              <a:t>Pain Point</a:t>
            </a:r>
            <a:endParaRPr dirty="0"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1"/>
          </p:nvPr>
        </p:nvSpPr>
        <p:spPr>
          <a:xfrm>
            <a:off x="181155" y="2948067"/>
            <a:ext cx="3146661" cy="1930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27838" lvl="1" indent="-285750" algn="just">
              <a:lnSpc>
                <a:spcPct val="1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US" dirty="0"/>
              <a:t>Browsing different platforms to find information</a:t>
            </a:r>
          </a:p>
          <a:p>
            <a:pPr marL="527838" lvl="1" indent="-285750" algn="just">
              <a:lnSpc>
                <a:spcPct val="1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US" dirty="0"/>
              <a:t>High information cost</a:t>
            </a:r>
          </a:p>
          <a:p>
            <a:pPr marL="527838" lvl="1" indent="-285750" algn="just">
              <a:lnSpc>
                <a:spcPct val="1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US" dirty="0"/>
              <a:t>Lack of </a:t>
            </a:r>
            <a:r>
              <a:rPr lang="en-US" dirty="0">
                <a:solidFill>
                  <a:schemeClr val="tx1"/>
                </a:solidFill>
              </a:rPr>
              <a:t>comparison</a:t>
            </a:r>
            <a:r>
              <a:rPr lang="en-US" dirty="0"/>
              <a:t> system across platforms </a:t>
            </a:r>
          </a:p>
          <a:p>
            <a:pPr marL="527838" lvl="1" indent="-285750" algn="just">
              <a:lnSpc>
                <a:spcPct val="1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US" dirty="0"/>
              <a:t>Hard to trace Calorie intake</a:t>
            </a:r>
          </a:p>
        </p:txBody>
      </p:sp>
      <p:sp>
        <p:nvSpPr>
          <p:cNvPr id="253" name="Google Shape;253;p37"/>
          <p:cNvSpPr txBox="1">
            <a:spLocks noGrp="1"/>
          </p:cNvSpPr>
          <p:nvPr>
            <p:ph type="title" idx="2"/>
          </p:nvPr>
        </p:nvSpPr>
        <p:spPr>
          <a:xfrm>
            <a:off x="3270280" y="220164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</a:t>
            </a:r>
            <a:br>
              <a:rPr lang="en" dirty="0"/>
            </a:br>
            <a:r>
              <a:rPr lang="en" dirty="0"/>
              <a:t>Solution</a:t>
            </a:r>
            <a:endParaRPr dirty="0"/>
          </a:p>
        </p:txBody>
      </p:sp>
      <p:sp>
        <p:nvSpPr>
          <p:cNvPr id="254" name="Google Shape;254;p37"/>
          <p:cNvSpPr txBox="1">
            <a:spLocks noGrp="1"/>
          </p:cNvSpPr>
          <p:nvPr>
            <p:ph type="subTitle" idx="3"/>
          </p:nvPr>
        </p:nvSpPr>
        <p:spPr>
          <a:xfrm>
            <a:off x="3093325" y="2948067"/>
            <a:ext cx="2957350" cy="15065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6968" lvl="1" indent="-285750" algn="just">
              <a:lnSpc>
                <a:spcPct val="100000"/>
              </a:lnSpc>
              <a:buSzPts val="2700"/>
              <a:buFont typeface="Arial" panose="020B0604020202020204" pitchFamily="34" charset="0"/>
              <a:buChar char="•"/>
            </a:pPr>
            <a:r>
              <a:rPr lang="en-US" dirty="0"/>
              <a:t>Browse several </a:t>
            </a:r>
            <a:r>
              <a:rPr lang="en-US" sz="1400" dirty="0"/>
              <a:t>apps and sites, or limit their choice</a:t>
            </a:r>
          </a:p>
          <a:p>
            <a:pPr marL="556968" lvl="1" indent="-285750" algn="just">
              <a:lnSpc>
                <a:spcPct val="100000"/>
              </a:lnSpc>
              <a:buSzPts val="2700"/>
              <a:buFont typeface="Arial" panose="020B0604020202020204" pitchFamily="34" charset="0"/>
              <a:buChar char="•"/>
            </a:pPr>
            <a:r>
              <a:rPr lang="en-US" sz="1400" dirty="0"/>
              <a:t>Contact the restaurant or ask people for their views</a:t>
            </a:r>
          </a:p>
          <a:p>
            <a:pPr marL="556968" lvl="1" indent="-285750" algn="just">
              <a:lnSpc>
                <a:spcPct val="100000"/>
              </a:lnSpc>
              <a:buSzPts val="2700"/>
              <a:buFont typeface="Arial" panose="020B0604020202020204" pitchFamily="34" charset="0"/>
              <a:buChar char="•"/>
            </a:pPr>
            <a:r>
              <a:rPr lang="en-US" sz="1400" dirty="0"/>
              <a:t>Record manually or through some app</a:t>
            </a:r>
          </a:p>
        </p:txBody>
      </p:sp>
      <p:sp>
        <p:nvSpPr>
          <p:cNvPr id="255" name="Google Shape;255;p37"/>
          <p:cNvSpPr txBox="1">
            <a:spLocks noGrp="1"/>
          </p:cNvSpPr>
          <p:nvPr>
            <p:ph type="title" idx="4"/>
          </p:nvPr>
        </p:nvSpPr>
        <p:spPr>
          <a:xfrm>
            <a:off x="6469845" y="215355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Cost</a:t>
            </a:r>
            <a:endParaRPr dirty="0"/>
          </a:p>
        </p:txBody>
      </p:sp>
      <p:sp>
        <p:nvSpPr>
          <p:cNvPr id="256" name="Google Shape;256;p37"/>
          <p:cNvSpPr txBox="1">
            <a:spLocks noGrp="1"/>
          </p:cNvSpPr>
          <p:nvPr>
            <p:ph type="subTitle" idx="5"/>
          </p:nvPr>
        </p:nvSpPr>
        <p:spPr>
          <a:xfrm>
            <a:off x="6314936" y="2948067"/>
            <a:ext cx="2446814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SzPct val="150000"/>
              <a:buFont typeface="Arial" panose="020B0604020202020204" pitchFamily="34" charset="0"/>
              <a:buChar char="•"/>
            </a:pPr>
            <a:r>
              <a:rPr lang="en-US" sz="1400" dirty="0"/>
              <a:t>Customers overpaying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SzPct val="150000"/>
              <a:buFont typeface="Arial" panose="020B0604020202020204" pitchFamily="34" charset="0"/>
              <a:buChar char="•"/>
            </a:pPr>
            <a:r>
              <a:rPr lang="en-US" dirty="0"/>
              <a:t>U</a:t>
            </a:r>
            <a:r>
              <a:rPr lang="en-US" sz="1400" dirty="0"/>
              <a:t>nable to find desired location/food/etc.</a:t>
            </a:r>
            <a:endParaRPr dirty="0"/>
          </a:p>
        </p:txBody>
      </p:sp>
      <p:sp>
        <p:nvSpPr>
          <p:cNvPr id="257" name="Google Shape;257;p37"/>
          <p:cNvSpPr/>
          <p:nvPr/>
        </p:nvSpPr>
        <p:spPr>
          <a:xfrm>
            <a:off x="1201200" y="1267690"/>
            <a:ext cx="687000" cy="687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8" name="Google Shape;258;p37"/>
          <p:cNvSpPr/>
          <p:nvPr/>
        </p:nvSpPr>
        <p:spPr>
          <a:xfrm>
            <a:off x="4090378" y="1324796"/>
            <a:ext cx="687000" cy="687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7"/>
          <p:cNvSpPr/>
          <p:nvPr/>
        </p:nvSpPr>
        <p:spPr>
          <a:xfrm>
            <a:off x="7324526" y="1355633"/>
            <a:ext cx="687000" cy="687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raphic 2" descr="Question mark">
            <a:extLst>
              <a:ext uri="{FF2B5EF4-FFF2-40B4-BE49-F238E27FC236}">
                <a16:creationId xmlns:a16="http://schemas.microsoft.com/office/drawing/2014/main" id="{A395B1E1-DC8E-8443-2BAD-D1519E66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1200" y="1269431"/>
            <a:ext cx="687000" cy="687000"/>
          </a:xfrm>
          <a:prstGeom prst="rect">
            <a:avLst/>
          </a:prstGeom>
        </p:spPr>
      </p:pic>
      <p:pic>
        <p:nvPicPr>
          <p:cNvPr id="5" name="Graphic 4" descr="Person with idea">
            <a:extLst>
              <a:ext uri="{FF2B5EF4-FFF2-40B4-BE49-F238E27FC236}">
                <a16:creationId xmlns:a16="http://schemas.microsoft.com/office/drawing/2014/main" id="{4B4711C2-F91F-FFB3-E448-353B56219E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05278" y="1423367"/>
            <a:ext cx="457200" cy="457200"/>
          </a:xfrm>
          <a:prstGeom prst="rect">
            <a:avLst/>
          </a:prstGeom>
        </p:spPr>
      </p:pic>
      <p:pic>
        <p:nvPicPr>
          <p:cNvPr id="7" name="Graphic 6" descr="Bank">
            <a:extLst>
              <a:ext uri="{FF2B5EF4-FFF2-40B4-BE49-F238E27FC236}">
                <a16:creationId xmlns:a16="http://schemas.microsoft.com/office/drawing/2014/main" id="{A860F590-F3A2-F32D-4AC0-A1758C515C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347795" y="1346952"/>
            <a:ext cx="609926" cy="60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16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6"/>
          <p:cNvSpPr txBox="1">
            <a:spLocks noGrp="1"/>
          </p:cNvSpPr>
          <p:nvPr>
            <p:ph type="title"/>
          </p:nvPr>
        </p:nvSpPr>
        <p:spPr>
          <a:xfrm>
            <a:off x="534943" y="13044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403" name="Google Shape;403;p46"/>
          <p:cNvSpPr txBox="1">
            <a:spLocks noGrp="1"/>
          </p:cNvSpPr>
          <p:nvPr>
            <p:ph type="subTitle" idx="3"/>
          </p:nvPr>
        </p:nvSpPr>
        <p:spPr>
          <a:xfrm>
            <a:off x="128337" y="2683656"/>
            <a:ext cx="4160956" cy="23293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163" lvl="1" indent="-210945" algn="just">
              <a:lnSpc>
                <a:spcPct val="100000"/>
              </a:lnSpc>
              <a:buSzPts val="2700"/>
              <a:buChar char="▸"/>
            </a:pPr>
            <a:r>
              <a:rPr lang="en-US" sz="2000" dirty="0"/>
              <a:t>Eliminate the information gap with a single platform</a:t>
            </a:r>
          </a:p>
          <a:p>
            <a:pPr marL="482163" lvl="1" indent="-210945" algn="just">
              <a:lnSpc>
                <a:spcPct val="100000"/>
              </a:lnSpc>
              <a:buSzPts val="2700"/>
              <a:buChar char="▸"/>
            </a:pPr>
            <a:r>
              <a:rPr lang="en-US" sz="2000" dirty="0"/>
              <a:t>Filtered </a:t>
            </a:r>
            <a:r>
              <a:rPr lang="en-US" sz="2000" dirty="0">
                <a:solidFill>
                  <a:schemeClr val="tx1"/>
                </a:solidFill>
              </a:rPr>
              <a:t>suggestions</a:t>
            </a:r>
            <a:r>
              <a:rPr lang="en-US" sz="2000" dirty="0"/>
              <a:t> to meet users’ expectations</a:t>
            </a:r>
          </a:p>
          <a:p>
            <a:pPr marL="482163" lvl="1" indent="-210945" algn="just">
              <a:lnSpc>
                <a:spcPct val="100000"/>
              </a:lnSpc>
              <a:buSzPts val="2700"/>
              <a:buChar char="▸"/>
            </a:pPr>
            <a:r>
              <a:rPr lang="en-US" sz="2000" dirty="0"/>
              <a:t>Emphasize the importance of calorie tracking</a:t>
            </a:r>
          </a:p>
          <a:p>
            <a:pPr marL="482163" lvl="1" indent="-210945" algn="just">
              <a:lnSpc>
                <a:spcPct val="100000"/>
              </a:lnSpc>
              <a:buSzPts val="2700"/>
              <a:buChar char="▸"/>
            </a:pPr>
            <a:r>
              <a:rPr lang="en-US" sz="2000" dirty="0"/>
              <a:t>Update google database</a:t>
            </a:r>
          </a:p>
        </p:txBody>
      </p:sp>
      <p:sp>
        <p:nvSpPr>
          <p:cNvPr id="404" name="Google Shape;404;p46"/>
          <p:cNvSpPr txBox="1">
            <a:spLocks noGrp="1"/>
          </p:cNvSpPr>
          <p:nvPr>
            <p:ph type="subTitle" idx="1"/>
          </p:nvPr>
        </p:nvSpPr>
        <p:spPr>
          <a:xfrm>
            <a:off x="319417" y="2198891"/>
            <a:ext cx="3834992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400" dirty="0"/>
              <a:t>Articulate value proposition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5" name="Google Shape;405;p46"/>
          <p:cNvSpPr txBox="1">
            <a:spLocks noGrp="1"/>
          </p:cNvSpPr>
          <p:nvPr>
            <p:ph type="subTitle" idx="2"/>
          </p:nvPr>
        </p:nvSpPr>
        <p:spPr>
          <a:xfrm>
            <a:off x="4910898" y="2051230"/>
            <a:ext cx="4198363" cy="4796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lnSpc>
                <a:spcPct val="100000"/>
              </a:lnSpc>
              <a:buSzPts val="3600"/>
            </a:pPr>
            <a:r>
              <a:rPr lang="en-US" sz="2400" dirty="0"/>
              <a:t>Impact on your customer</a:t>
            </a:r>
          </a:p>
        </p:txBody>
      </p:sp>
      <p:sp>
        <p:nvSpPr>
          <p:cNvPr id="406" name="Google Shape;406;p46"/>
          <p:cNvSpPr txBox="1">
            <a:spLocks noGrp="1"/>
          </p:cNvSpPr>
          <p:nvPr>
            <p:ph type="subTitle" idx="4"/>
          </p:nvPr>
        </p:nvSpPr>
        <p:spPr>
          <a:xfrm>
            <a:off x="4480374" y="2678591"/>
            <a:ext cx="4535290" cy="23293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163" lvl="1" indent="-210946" algn="just">
              <a:lnSpc>
                <a:spcPct val="100000"/>
              </a:lnSpc>
              <a:buSzPts val="2700"/>
              <a:buChar char="▸"/>
            </a:pPr>
            <a:r>
              <a:rPr lang="en-US" sz="2000" dirty="0"/>
              <a:t>Recommend a platform to save money and save time for food ordering</a:t>
            </a:r>
          </a:p>
          <a:p>
            <a:pPr marL="482163" lvl="1" indent="-210946" algn="just">
              <a:lnSpc>
                <a:spcPct val="100000"/>
              </a:lnSpc>
              <a:buSzPts val="2700"/>
              <a:buChar char="▸"/>
            </a:pPr>
            <a:r>
              <a:rPr lang="en-US" sz="2000" dirty="0"/>
              <a:t>Suggest top restaurant for their appointment/ meeting/ dating</a:t>
            </a:r>
          </a:p>
          <a:p>
            <a:pPr marL="482163" lvl="1" indent="-210946" algn="just">
              <a:lnSpc>
                <a:spcPct val="100000"/>
              </a:lnSpc>
              <a:buSzPts val="2700"/>
              <a:buChar char="▸"/>
            </a:pPr>
            <a:r>
              <a:rPr lang="en-US" sz="2000" dirty="0"/>
              <a:t>Easy and effective  way to manage their diet</a:t>
            </a:r>
          </a:p>
        </p:txBody>
      </p:sp>
      <p:sp>
        <p:nvSpPr>
          <p:cNvPr id="407" name="Google Shape;407;p46"/>
          <p:cNvSpPr/>
          <p:nvPr/>
        </p:nvSpPr>
        <p:spPr>
          <a:xfrm>
            <a:off x="6666580" y="1004664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8" name="Google Shape;408;p46"/>
          <p:cNvSpPr/>
          <p:nvPr/>
        </p:nvSpPr>
        <p:spPr>
          <a:xfrm>
            <a:off x="1654216" y="1046425"/>
            <a:ext cx="687000" cy="687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46"/>
          <p:cNvGrpSpPr/>
          <p:nvPr/>
        </p:nvGrpSpPr>
        <p:grpSpPr>
          <a:xfrm>
            <a:off x="6843109" y="1172987"/>
            <a:ext cx="376684" cy="354097"/>
            <a:chOff x="4788225" y="1623562"/>
            <a:chExt cx="376684" cy="354097"/>
          </a:xfrm>
        </p:grpSpPr>
        <p:sp>
          <p:nvSpPr>
            <p:cNvPr id="410" name="Google Shape;410;p46"/>
            <p:cNvSpPr/>
            <p:nvPr/>
          </p:nvSpPr>
          <p:spPr>
            <a:xfrm>
              <a:off x="4850156" y="1874873"/>
              <a:ext cx="11738" cy="72644"/>
            </a:xfrm>
            <a:custGeom>
              <a:avLst/>
              <a:gdLst/>
              <a:ahLst/>
              <a:cxnLst/>
              <a:rect l="l" t="t" r="r" b="b"/>
              <a:pathLst>
                <a:path w="435" h="2692" extrusionOk="0">
                  <a:moveTo>
                    <a:pt x="218" y="1"/>
                  </a:moveTo>
                  <a:cubicBezTo>
                    <a:pt x="109" y="1"/>
                    <a:pt x="0" y="71"/>
                    <a:pt x="0" y="210"/>
                  </a:cubicBezTo>
                  <a:lnTo>
                    <a:pt x="0" y="2506"/>
                  </a:lnTo>
                  <a:cubicBezTo>
                    <a:pt x="0" y="2599"/>
                    <a:pt x="94" y="2692"/>
                    <a:pt x="218" y="2692"/>
                  </a:cubicBezTo>
                  <a:cubicBezTo>
                    <a:pt x="342" y="2692"/>
                    <a:pt x="435" y="2599"/>
                    <a:pt x="435" y="2506"/>
                  </a:cubicBezTo>
                  <a:lnTo>
                    <a:pt x="435" y="210"/>
                  </a:lnTo>
                  <a:cubicBezTo>
                    <a:pt x="435" y="71"/>
                    <a:pt x="32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6"/>
            <p:cNvSpPr/>
            <p:nvPr/>
          </p:nvSpPr>
          <p:spPr>
            <a:xfrm>
              <a:off x="4876115" y="1874873"/>
              <a:ext cx="10902" cy="72644"/>
            </a:xfrm>
            <a:custGeom>
              <a:avLst/>
              <a:gdLst/>
              <a:ahLst/>
              <a:cxnLst/>
              <a:rect l="l" t="t" r="r" b="b"/>
              <a:pathLst>
                <a:path w="404" h="2692" extrusionOk="0">
                  <a:moveTo>
                    <a:pt x="202" y="1"/>
                  </a:moveTo>
                  <a:cubicBezTo>
                    <a:pt x="101" y="1"/>
                    <a:pt x="0" y="71"/>
                    <a:pt x="0" y="210"/>
                  </a:cubicBezTo>
                  <a:lnTo>
                    <a:pt x="0" y="2506"/>
                  </a:lnTo>
                  <a:cubicBezTo>
                    <a:pt x="0" y="2599"/>
                    <a:pt x="93" y="2692"/>
                    <a:pt x="217" y="2692"/>
                  </a:cubicBezTo>
                  <a:cubicBezTo>
                    <a:pt x="310" y="2692"/>
                    <a:pt x="403" y="2599"/>
                    <a:pt x="403" y="2506"/>
                  </a:cubicBezTo>
                  <a:lnTo>
                    <a:pt x="403" y="210"/>
                  </a:lnTo>
                  <a:cubicBezTo>
                    <a:pt x="403" y="71"/>
                    <a:pt x="302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6"/>
            <p:cNvSpPr/>
            <p:nvPr/>
          </p:nvSpPr>
          <p:spPr>
            <a:xfrm>
              <a:off x="4788225" y="1623562"/>
              <a:ext cx="376684" cy="354097"/>
            </a:xfrm>
            <a:custGeom>
              <a:avLst/>
              <a:gdLst/>
              <a:ahLst/>
              <a:cxnLst/>
              <a:rect l="l" t="t" r="r" b="b"/>
              <a:pathLst>
                <a:path w="13959" h="13122" extrusionOk="0">
                  <a:moveTo>
                    <a:pt x="3009" y="1148"/>
                  </a:moveTo>
                  <a:cubicBezTo>
                    <a:pt x="3195" y="1148"/>
                    <a:pt x="3381" y="1334"/>
                    <a:pt x="3381" y="1551"/>
                  </a:cubicBezTo>
                  <a:lnTo>
                    <a:pt x="3381" y="4374"/>
                  </a:lnTo>
                  <a:cubicBezTo>
                    <a:pt x="3381" y="4591"/>
                    <a:pt x="3195" y="4777"/>
                    <a:pt x="3009" y="4777"/>
                  </a:cubicBezTo>
                  <a:cubicBezTo>
                    <a:pt x="2792" y="4777"/>
                    <a:pt x="2606" y="4591"/>
                    <a:pt x="2606" y="4374"/>
                  </a:cubicBezTo>
                  <a:lnTo>
                    <a:pt x="2575" y="1551"/>
                  </a:lnTo>
                  <a:cubicBezTo>
                    <a:pt x="2575" y="1334"/>
                    <a:pt x="2730" y="1148"/>
                    <a:pt x="2947" y="1148"/>
                  </a:cubicBezTo>
                  <a:close/>
                  <a:moveTo>
                    <a:pt x="7631" y="1148"/>
                  </a:moveTo>
                  <a:cubicBezTo>
                    <a:pt x="7848" y="1148"/>
                    <a:pt x="8034" y="1303"/>
                    <a:pt x="8034" y="1551"/>
                  </a:cubicBezTo>
                  <a:lnTo>
                    <a:pt x="8034" y="4374"/>
                  </a:lnTo>
                  <a:cubicBezTo>
                    <a:pt x="8034" y="4622"/>
                    <a:pt x="7848" y="4777"/>
                    <a:pt x="7631" y="4777"/>
                  </a:cubicBezTo>
                  <a:lnTo>
                    <a:pt x="7600" y="4777"/>
                  </a:lnTo>
                  <a:cubicBezTo>
                    <a:pt x="7383" y="4777"/>
                    <a:pt x="7197" y="4622"/>
                    <a:pt x="7197" y="4374"/>
                  </a:cubicBezTo>
                  <a:lnTo>
                    <a:pt x="7197" y="1551"/>
                  </a:lnTo>
                  <a:cubicBezTo>
                    <a:pt x="7197" y="1303"/>
                    <a:pt x="7383" y="1148"/>
                    <a:pt x="7600" y="1148"/>
                  </a:cubicBezTo>
                  <a:close/>
                  <a:moveTo>
                    <a:pt x="11384" y="1148"/>
                  </a:moveTo>
                  <a:cubicBezTo>
                    <a:pt x="11601" y="1148"/>
                    <a:pt x="11756" y="1334"/>
                    <a:pt x="11756" y="1551"/>
                  </a:cubicBezTo>
                  <a:lnTo>
                    <a:pt x="11756" y="4374"/>
                  </a:lnTo>
                  <a:cubicBezTo>
                    <a:pt x="11756" y="4591"/>
                    <a:pt x="11601" y="4777"/>
                    <a:pt x="11384" y="4777"/>
                  </a:cubicBezTo>
                  <a:lnTo>
                    <a:pt x="11353" y="4777"/>
                  </a:lnTo>
                  <a:cubicBezTo>
                    <a:pt x="11136" y="4777"/>
                    <a:pt x="10950" y="4591"/>
                    <a:pt x="10950" y="4374"/>
                  </a:cubicBezTo>
                  <a:lnTo>
                    <a:pt x="10950" y="1551"/>
                  </a:lnTo>
                  <a:cubicBezTo>
                    <a:pt x="10950" y="1334"/>
                    <a:pt x="11136" y="1148"/>
                    <a:pt x="11353" y="1148"/>
                  </a:cubicBezTo>
                  <a:close/>
                  <a:moveTo>
                    <a:pt x="11539" y="5180"/>
                  </a:moveTo>
                  <a:lnTo>
                    <a:pt x="11539" y="8872"/>
                  </a:lnTo>
                  <a:cubicBezTo>
                    <a:pt x="11539" y="8996"/>
                    <a:pt x="11632" y="9089"/>
                    <a:pt x="11756" y="9089"/>
                  </a:cubicBezTo>
                  <a:lnTo>
                    <a:pt x="11756" y="9058"/>
                  </a:lnTo>
                  <a:lnTo>
                    <a:pt x="12377" y="9058"/>
                  </a:lnTo>
                  <a:cubicBezTo>
                    <a:pt x="12594" y="9058"/>
                    <a:pt x="12780" y="9213"/>
                    <a:pt x="12842" y="9461"/>
                  </a:cubicBezTo>
                  <a:lnTo>
                    <a:pt x="13183" y="11012"/>
                  </a:lnTo>
                  <a:cubicBezTo>
                    <a:pt x="13276" y="11353"/>
                    <a:pt x="13183" y="11725"/>
                    <a:pt x="12966" y="12005"/>
                  </a:cubicBezTo>
                  <a:cubicBezTo>
                    <a:pt x="12749" y="12284"/>
                    <a:pt x="12408" y="12439"/>
                    <a:pt x="12067" y="12439"/>
                  </a:cubicBezTo>
                  <a:lnTo>
                    <a:pt x="11694" y="12439"/>
                  </a:lnTo>
                  <a:cubicBezTo>
                    <a:pt x="11415" y="12408"/>
                    <a:pt x="11229" y="12222"/>
                    <a:pt x="11229" y="11974"/>
                  </a:cubicBezTo>
                  <a:lnTo>
                    <a:pt x="11229" y="5180"/>
                  </a:lnTo>
                  <a:close/>
                  <a:moveTo>
                    <a:pt x="3133" y="5180"/>
                  </a:moveTo>
                  <a:lnTo>
                    <a:pt x="3133" y="7445"/>
                  </a:lnTo>
                  <a:cubicBezTo>
                    <a:pt x="3133" y="8034"/>
                    <a:pt x="3412" y="8593"/>
                    <a:pt x="3908" y="8903"/>
                  </a:cubicBezTo>
                  <a:lnTo>
                    <a:pt x="3939" y="8903"/>
                  </a:lnTo>
                  <a:cubicBezTo>
                    <a:pt x="4033" y="8965"/>
                    <a:pt x="4064" y="9027"/>
                    <a:pt x="4095" y="9120"/>
                  </a:cubicBezTo>
                  <a:lnTo>
                    <a:pt x="4591" y="11260"/>
                  </a:lnTo>
                  <a:cubicBezTo>
                    <a:pt x="4653" y="11601"/>
                    <a:pt x="4591" y="11974"/>
                    <a:pt x="4374" y="12253"/>
                  </a:cubicBezTo>
                  <a:cubicBezTo>
                    <a:pt x="4126" y="12532"/>
                    <a:pt x="3815" y="12687"/>
                    <a:pt x="3443" y="12687"/>
                  </a:cubicBezTo>
                  <a:lnTo>
                    <a:pt x="2513" y="12687"/>
                  </a:lnTo>
                  <a:cubicBezTo>
                    <a:pt x="1799" y="12687"/>
                    <a:pt x="1241" y="12005"/>
                    <a:pt x="1396" y="11260"/>
                  </a:cubicBezTo>
                  <a:lnTo>
                    <a:pt x="1892" y="9120"/>
                  </a:lnTo>
                  <a:cubicBezTo>
                    <a:pt x="1892" y="9027"/>
                    <a:pt x="1954" y="8965"/>
                    <a:pt x="2047" y="8903"/>
                  </a:cubicBezTo>
                  <a:cubicBezTo>
                    <a:pt x="2513" y="8562"/>
                    <a:pt x="2823" y="8003"/>
                    <a:pt x="2823" y="7414"/>
                  </a:cubicBezTo>
                  <a:lnTo>
                    <a:pt x="2823" y="5180"/>
                  </a:lnTo>
                  <a:close/>
                  <a:moveTo>
                    <a:pt x="372" y="0"/>
                  </a:moveTo>
                  <a:cubicBezTo>
                    <a:pt x="155" y="0"/>
                    <a:pt x="0" y="155"/>
                    <a:pt x="0" y="372"/>
                  </a:cubicBezTo>
                  <a:lnTo>
                    <a:pt x="0" y="1458"/>
                  </a:lnTo>
                  <a:cubicBezTo>
                    <a:pt x="0" y="1675"/>
                    <a:pt x="155" y="1861"/>
                    <a:pt x="372" y="1861"/>
                  </a:cubicBezTo>
                  <a:lnTo>
                    <a:pt x="2171" y="1861"/>
                  </a:lnTo>
                  <a:lnTo>
                    <a:pt x="2171" y="4374"/>
                  </a:lnTo>
                  <a:cubicBezTo>
                    <a:pt x="2171" y="4591"/>
                    <a:pt x="2264" y="4808"/>
                    <a:pt x="2420" y="4963"/>
                  </a:cubicBezTo>
                  <a:lnTo>
                    <a:pt x="2420" y="7414"/>
                  </a:lnTo>
                  <a:cubicBezTo>
                    <a:pt x="2451" y="7879"/>
                    <a:pt x="2202" y="8313"/>
                    <a:pt x="1830" y="8562"/>
                  </a:cubicBezTo>
                  <a:cubicBezTo>
                    <a:pt x="1675" y="8686"/>
                    <a:pt x="1551" y="8841"/>
                    <a:pt x="1520" y="9058"/>
                  </a:cubicBezTo>
                  <a:lnTo>
                    <a:pt x="993" y="11198"/>
                  </a:lnTo>
                  <a:cubicBezTo>
                    <a:pt x="776" y="12191"/>
                    <a:pt x="1520" y="13121"/>
                    <a:pt x="2513" y="13121"/>
                  </a:cubicBezTo>
                  <a:lnTo>
                    <a:pt x="3443" y="13121"/>
                  </a:lnTo>
                  <a:cubicBezTo>
                    <a:pt x="4467" y="13121"/>
                    <a:pt x="5211" y="12191"/>
                    <a:pt x="4994" y="11198"/>
                  </a:cubicBezTo>
                  <a:lnTo>
                    <a:pt x="4498" y="9058"/>
                  </a:lnTo>
                  <a:cubicBezTo>
                    <a:pt x="4467" y="8841"/>
                    <a:pt x="4343" y="8686"/>
                    <a:pt x="4188" y="8593"/>
                  </a:cubicBezTo>
                  <a:cubicBezTo>
                    <a:pt x="3784" y="8313"/>
                    <a:pt x="3567" y="7879"/>
                    <a:pt x="3567" y="7445"/>
                  </a:cubicBezTo>
                  <a:lnTo>
                    <a:pt x="3567" y="4994"/>
                  </a:lnTo>
                  <a:cubicBezTo>
                    <a:pt x="3722" y="4839"/>
                    <a:pt x="3815" y="4622"/>
                    <a:pt x="3815" y="4405"/>
                  </a:cubicBezTo>
                  <a:lnTo>
                    <a:pt x="3815" y="1861"/>
                  </a:lnTo>
                  <a:lnTo>
                    <a:pt x="6793" y="1861"/>
                  </a:lnTo>
                  <a:lnTo>
                    <a:pt x="6793" y="4374"/>
                  </a:lnTo>
                  <a:cubicBezTo>
                    <a:pt x="6762" y="4622"/>
                    <a:pt x="6855" y="4839"/>
                    <a:pt x="7041" y="4994"/>
                  </a:cubicBezTo>
                  <a:lnTo>
                    <a:pt x="7041" y="7104"/>
                  </a:lnTo>
                  <a:cubicBezTo>
                    <a:pt x="7010" y="7228"/>
                    <a:pt x="7134" y="7321"/>
                    <a:pt x="7259" y="7321"/>
                  </a:cubicBezTo>
                  <a:cubicBezTo>
                    <a:pt x="7383" y="7321"/>
                    <a:pt x="7476" y="7228"/>
                    <a:pt x="7476" y="7104"/>
                  </a:cubicBezTo>
                  <a:lnTo>
                    <a:pt x="7476" y="5180"/>
                  </a:lnTo>
                  <a:lnTo>
                    <a:pt x="7786" y="5180"/>
                  </a:lnTo>
                  <a:lnTo>
                    <a:pt x="7786" y="7941"/>
                  </a:lnTo>
                  <a:cubicBezTo>
                    <a:pt x="7786" y="8406"/>
                    <a:pt x="7972" y="8841"/>
                    <a:pt x="8282" y="9182"/>
                  </a:cubicBezTo>
                  <a:cubicBezTo>
                    <a:pt x="8437" y="9337"/>
                    <a:pt x="8530" y="9492"/>
                    <a:pt x="8623" y="9678"/>
                  </a:cubicBezTo>
                  <a:cubicBezTo>
                    <a:pt x="8934" y="10392"/>
                    <a:pt x="8934" y="11198"/>
                    <a:pt x="8623" y="11943"/>
                  </a:cubicBezTo>
                  <a:cubicBezTo>
                    <a:pt x="8468" y="12346"/>
                    <a:pt x="8096" y="12656"/>
                    <a:pt x="7631" y="12687"/>
                  </a:cubicBezTo>
                  <a:cubicBezTo>
                    <a:pt x="7197" y="12656"/>
                    <a:pt x="6824" y="12346"/>
                    <a:pt x="6669" y="11912"/>
                  </a:cubicBezTo>
                  <a:cubicBezTo>
                    <a:pt x="6359" y="11198"/>
                    <a:pt x="6359" y="10392"/>
                    <a:pt x="6669" y="9647"/>
                  </a:cubicBezTo>
                  <a:cubicBezTo>
                    <a:pt x="6762" y="9492"/>
                    <a:pt x="6855" y="9337"/>
                    <a:pt x="6979" y="9182"/>
                  </a:cubicBezTo>
                  <a:cubicBezTo>
                    <a:pt x="7321" y="8841"/>
                    <a:pt x="7476" y="8406"/>
                    <a:pt x="7507" y="7941"/>
                  </a:cubicBezTo>
                  <a:lnTo>
                    <a:pt x="7507" y="7910"/>
                  </a:lnTo>
                  <a:cubicBezTo>
                    <a:pt x="7507" y="7802"/>
                    <a:pt x="7413" y="7718"/>
                    <a:pt x="7307" y="7718"/>
                  </a:cubicBezTo>
                  <a:cubicBezTo>
                    <a:pt x="7291" y="7718"/>
                    <a:pt x="7275" y="7720"/>
                    <a:pt x="7259" y="7724"/>
                  </a:cubicBezTo>
                  <a:cubicBezTo>
                    <a:pt x="7242" y="7720"/>
                    <a:pt x="7226" y="7718"/>
                    <a:pt x="7211" y="7718"/>
                  </a:cubicBezTo>
                  <a:cubicBezTo>
                    <a:pt x="7112" y="7718"/>
                    <a:pt x="7045" y="7802"/>
                    <a:pt x="7072" y="7910"/>
                  </a:cubicBezTo>
                  <a:lnTo>
                    <a:pt x="7072" y="7941"/>
                  </a:lnTo>
                  <a:cubicBezTo>
                    <a:pt x="7041" y="8282"/>
                    <a:pt x="6917" y="8624"/>
                    <a:pt x="6669" y="8903"/>
                  </a:cubicBezTo>
                  <a:cubicBezTo>
                    <a:pt x="6514" y="9058"/>
                    <a:pt x="6390" y="9244"/>
                    <a:pt x="6297" y="9461"/>
                  </a:cubicBezTo>
                  <a:cubicBezTo>
                    <a:pt x="5894" y="10299"/>
                    <a:pt x="5925" y="11260"/>
                    <a:pt x="6297" y="12098"/>
                  </a:cubicBezTo>
                  <a:cubicBezTo>
                    <a:pt x="6514" y="12656"/>
                    <a:pt x="7041" y="13059"/>
                    <a:pt x="7631" y="13090"/>
                  </a:cubicBezTo>
                  <a:cubicBezTo>
                    <a:pt x="8251" y="13059"/>
                    <a:pt x="8778" y="12656"/>
                    <a:pt x="8965" y="12098"/>
                  </a:cubicBezTo>
                  <a:cubicBezTo>
                    <a:pt x="9368" y="11260"/>
                    <a:pt x="9368" y="10299"/>
                    <a:pt x="8965" y="9492"/>
                  </a:cubicBezTo>
                  <a:cubicBezTo>
                    <a:pt x="8872" y="9275"/>
                    <a:pt x="8747" y="9058"/>
                    <a:pt x="8592" y="8903"/>
                  </a:cubicBezTo>
                  <a:cubicBezTo>
                    <a:pt x="8344" y="8624"/>
                    <a:pt x="8189" y="8282"/>
                    <a:pt x="8189" y="7941"/>
                  </a:cubicBezTo>
                  <a:lnTo>
                    <a:pt x="8189" y="4994"/>
                  </a:lnTo>
                  <a:cubicBezTo>
                    <a:pt x="8375" y="4839"/>
                    <a:pt x="8468" y="4622"/>
                    <a:pt x="8468" y="4405"/>
                  </a:cubicBezTo>
                  <a:lnTo>
                    <a:pt x="8468" y="1861"/>
                  </a:lnTo>
                  <a:lnTo>
                    <a:pt x="10578" y="1861"/>
                  </a:lnTo>
                  <a:lnTo>
                    <a:pt x="10578" y="4374"/>
                  </a:lnTo>
                  <a:cubicBezTo>
                    <a:pt x="10578" y="4622"/>
                    <a:pt x="10671" y="4839"/>
                    <a:pt x="10826" y="4994"/>
                  </a:cubicBezTo>
                  <a:lnTo>
                    <a:pt x="10826" y="11974"/>
                  </a:lnTo>
                  <a:cubicBezTo>
                    <a:pt x="10826" y="12470"/>
                    <a:pt x="11229" y="12873"/>
                    <a:pt x="11725" y="12873"/>
                  </a:cubicBezTo>
                  <a:lnTo>
                    <a:pt x="12098" y="12873"/>
                  </a:lnTo>
                  <a:cubicBezTo>
                    <a:pt x="13090" y="12873"/>
                    <a:pt x="13835" y="11943"/>
                    <a:pt x="13618" y="10950"/>
                  </a:cubicBezTo>
                  <a:lnTo>
                    <a:pt x="13276" y="9368"/>
                  </a:lnTo>
                  <a:cubicBezTo>
                    <a:pt x="13183" y="8965"/>
                    <a:pt x="12811" y="8686"/>
                    <a:pt x="12377" y="8686"/>
                  </a:cubicBezTo>
                  <a:lnTo>
                    <a:pt x="11973" y="8686"/>
                  </a:lnTo>
                  <a:lnTo>
                    <a:pt x="11973" y="4994"/>
                  </a:lnTo>
                  <a:cubicBezTo>
                    <a:pt x="12129" y="4839"/>
                    <a:pt x="12222" y="4622"/>
                    <a:pt x="12253" y="4405"/>
                  </a:cubicBezTo>
                  <a:lnTo>
                    <a:pt x="12253" y="1861"/>
                  </a:lnTo>
                  <a:lnTo>
                    <a:pt x="13555" y="1861"/>
                  </a:lnTo>
                  <a:cubicBezTo>
                    <a:pt x="13773" y="1861"/>
                    <a:pt x="13959" y="1675"/>
                    <a:pt x="13959" y="1489"/>
                  </a:cubicBezTo>
                  <a:lnTo>
                    <a:pt x="13959" y="372"/>
                  </a:lnTo>
                  <a:cubicBezTo>
                    <a:pt x="13959" y="155"/>
                    <a:pt x="13773" y="0"/>
                    <a:pt x="13555" y="0"/>
                  </a:cubicBezTo>
                  <a:lnTo>
                    <a:pt x="5646" y="0"/>
                  </a:lnTo>
                  <a:cubicBezTo>
                    <a:pt x="5366" y="0"/>
                    <a:pt x="5366" y="404"/>
                    <a:pt x="5646" y="404"/>
                  </a:cubicBezTo>
                  <a:lnTo>
                    <a:pt x="13524" y="404"/>
                  </a:lnTo>
                  <a:lnTo>
                    <a:pt x="13524" y="1458"/>
                  </a:lnTo>
                  <a:lnTo>
                    <a:pt x="12222" y="1458"/>
                  </a:lnTo>
                  <a:cubicBezTo>
                    <a:pt x="12162" y="1072"/>
                    <a:pt x="11847" y="743"/>
                    <a:pt x="11466" y="743"/>
                  </a:cubicBezTo>
                  <a:cubicBezTo>
                    <a:pt x="11449" y="743"/>
                    <a:pt x="11432" y="743"/>
                    <a:pt x="11415" y="745"/>
                  </a:cubicBezTo>
                  <a:lnTo>
                    <a:pt x="11353" y="745"/>
                  </a:lnTo>
                  <a:cubicBezTo>
                    <a:pt x="11336" y="743"/>
                    <a:pt x="11319" y="743"/>
                    <a:pt x="11302" y="743"/>
                  </a:cubicBezTo>
                  <a:cubicBezTo>
                    <a:pt x="10921" y="743"/>
                    <a:pt x="10606" y="1072"/>
                    <a:pt x="10547" y="1458"/>
                  </a:cubicBezTo>
                  <a:lnTo>
                    <a:pt x="8437" y="1458"/>
                  </a:lnTo>
                  <a:cubicBezTo>
                    <a:pt x="8375" y="1055"/>
                    <a:pt x="8034" y="745"/>
                    <a:pt x="7631" y="745"/>
                  </a:cubicBezTo>
                  <a:lnTo>
                    <a:pt x="7600" y="745"/>
                  </a:lnTo>
                  <a:cubicBezTo>
                    <a:pt x="7581" y="743"/>
                    <a:pt x="7563" y="743"/>
                    <a:pt x="7545" y="743"/>
                  </a:cubicBezTo>
                  <a:cubicBezTo>
                    <a:pt x="7137" y="743"/>
                    <a:pt x="6823" y="1072"/>
                    <a:pt x="6793" y="1458"/>
                  </a:cubicBezTo>
                  <a:lnTo>
                    <a:pt x="3815" y="1458"/>
                  </a:lnTo>
                  <a:cubicBezTo>
                    <a:pt x="3786" y="1072"/>
                    <a:pt x="3443" y="743"/>
                    <a:pt x="3060" y="743"/>
                  </a:cubicBezTo>
                  <a:cubicBezTo>
                    <a:pt x="3043" y="743"/>
                    <a:pt x="3026" y="743"/>
                    <a:pt x="3009" y="745"/>
                  </a:cubicBezTo>
                  <a:cubicBezTo>
                    <a:pt x="2575" y="745"/>
                    <a:pt x="2233" y="1055"/>
                    <a:pt x="2171" y="1458"/>
                  </a:cubicBezTo>
                  <a:lnTo>
                    <a:pt x="403" y="1458"/>
                  </a:lnTo>
                  <a:lnTo>
                    <a:pt x="403" y="404"/>
                  </a:lnTo>
                  <a:lnTo>
                    <a:pt x="4808" y="404"/>
                  </a:lnTo>
                  <a:cubicBezTo>
                    <a:pt x="5087" y="404"/>
                    <a:pt x="5087" y="0"/>
                    <a:pt x="48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46"/>
          <p:cNvGrpSpPr/>
          <p:nvPr/>
        </p:nvGrpSpPr>
        <p:grpSpPr>
          <a:xfrm>
            <a:off x="1835725" y="1201475"/>
            <a:ext cx="323982" cy="376899"/>
            <a:chOff x="4000533" y="1611634"/>
            <a:chExt cx="323982" cy="376899"/>
          </a:xfrm>
        </p:grpSpPr>
        <p:sp>
          <p:nvSpPr>
            <p:cNvPr id="414" name="Google Shape;414;p46"/>
            <p:cNvSpPr/>
            <p:nvPr/>
          </p:nvSpPr>
          <p:spPr>
            <a:xfrm>
              <a:off x="4000533" y="1611634"/>
              <a:ext cx="151548" cy="376899"/>
            </a:xfrm>
            <a:custGeom>
              <a:avLst/>
              <a:gdLst/>
              <a:ahLst/>
              <a:cxnLst/>
              <a:rect l="l" t="t" r="r" b="b"/>
              <a:pathLst>
                <a:path w="5616" h="13967" extrusionOk="0">
                  <a:moveTo>
                    <a:pt x="2824" y="411"/>
                  </a:moveTo>
                  <a:cubicBezTo>
                    <a:pt x="2979" y="411"/>
                    <a:pt x="3103" y="535"/>
                    <a:pt x="3134" y="690"/>
                  </a:cubicBezTo>
                  <a:lnTo>
                    <a:pt x="3568" y="3327"/>
                  </a:lnTo>
                  <a:lnTo>
                    <a:pt x="2079" y="3327"/>
                  </a:lnTo>
                  <a:lnTo>
                    <a:pt x="2482" y="690"/>
                  </a:lnTo>
                  <a:cubicBezTo>
                    <a:pt x="2513" y="535"/>
                    <a:pt x="2669" y="411"/>
                    <a:pt x="2824" y="411"/>
                  </a:cubicBezTo>
                  <a:close/>
                  <a:moveTo>
                    <a:pt x="1521" y="3730"/>
                  </a:moveTo>
                  <a:lnTo>
                    <a:pt x="1521" y="5064"/>
                  </a:lnTo>
                  <a:lnTo>
                    <a:pt x="993" y="5064"/>
                  </a:lnTo>
                  <a:lnTo>
                    <a:pt x="993" y="3823"/>
                  </a:lnTo>
                  <a:cubicBezTo>
                    <a:pt x="993" y="3761"/>
                    <a:pt x="1024" y="3730"/>
                    <a:pt x="1087" y="3730"/>
                  </a:cubicBezTo>
                  <a:close/>
                  <a:moveTo>
                    <a:pt x="2606" y="3730"/>
                  </a:moveTo>
                  <a:lnTo>
                    <a:pt x="2606" y="5064"/>
                  </a:lnTo>
                  <a:lnTo>
                    <a:pt x="1924" y="5064"/>
                  </a:lnTo>
                  <a:lnTo>
                    <a:pt x="1924" y="3730"/>
                  </a:lnTo>
                  <a:close/>
                  <a:moveTo>
                    <a:pt x="3692" y="3730"/>
                  </a:moveTo>
                  <a:lnTo>
                    <a:pt x="3692" y="5064"/>
                  </a:lnTo>
                  <a:lnTo>
                    <a:pt x="3010" y="5064"/>
                  </a:lnTo>
                  <a:lnTo>
                    <a:pt x="3010" y="3730"/>
                  </a:lnTo>
                  <a:close/>
                  <a:moveTo>
                    <a:pt x="4530" y="3730"/>
                  </a:moveTo>
                  <a:cubicBezTo>
                    <a:pt x="4592" y="3730"/>
                    <a:pt x="4654" y="3761"/>
                    <a:pt x="4654" y="3823"/>
                  </a:cubicBezTo>
                  <a:lnTo>
                    <a:pt x="4654" y="5064"/>
                  </a:lnTo>
                  <a:lnTo>
                    <a:pt x="4095" y="5064"/>
                  </a:lnTo>
                  <a:lnTo>
                    <a:pt x="4095" y="3730"/>
                  </a:lnTo>
                  <a:close/>
                  <a:moveTo>
                    <a:pt x="2141" y="7235"/>
                  </a:moveTo>
                  <a:cubicBezTo>
                    <a:pt x="2234" y="7235"/>
                    <a:pt x="2327" y="7297"/>
                    <a:pt x="2327" y="7422"/>
                  </a:cubicBezTo>
                  <a:lnTo>
                    <a:pt x="2327" y="11485"/>
                  </a:lnTo>
                  <a:cubicBezTo>
                    <a:pt x="2327" y="11578"/>
                    <a:pt x="2234" y="11671"/>
                    <a:pt x="2141" y="11671"/>
                  </a:cubicBezTo>
                  <a:lnTo>
                    <a:pt x="404" y="11671"/>
                  </a:lnTo>
                  <a:lnTo>
                    <a:pt x="404" y="10399"/>
                  </a:lnTo>
                  <a:lnTo>
                    <a:pt x="1087" y="10399"/>
                  </a:lnTo>
                  <a:cubicBezTo>
                    <a:pt x="1106" y="10407"/>
                    <a:pt x="1123" y="10410"/>
                    <a:pt x="1140" y="10410"/>
                  </a:cubicBezTo>
                  <a:cubicBezTo>
                    <a:pt x="1317" y="10410"/>
                    <a:pt x="1317" y="10017"/>
                    <a:pt x="1140" y="10017"/>
                  </a:cubicBezTo>
                  <a:cubicBezTo>
                    <a:pt x="1123" y="10017"/>
                    <a:pt x="1106" y="10020"/>
                    <a:pt x="1087" y="10027"/>
                  </a:cubicBezTo>
                  <a:lnTo>
                    <a:pt x="404" y="10027"/>
                  </a:lnTo>
                  <a:lnTo>
                    <a:pt x="404" y="9562"/>
                  </a:lnTo>
                  <a:lnTo>
                    <a:pt x="1087" y="9562"/>
                  </a:lnTo>
                  <a:cubicBezTo>
                    <a:pt x="1366" y="9562"/>
                    <a:pt x="1366" y="9128"/>
                    <a:pt x="1087" y="9128"/>
                  </a:cubicBezTo>
                  <a:lnTo>
                    <a:pt x="404" y="9128"/>
                  </a:lnTo>
                  <a:lnTo>
                    <a:pt x="404" y="8693"/>
                  </a:lnTo>
                  <a:lnTo>
                    <a:pt x="1087" y="8693"/>
                  </a:lnTo>
                  <a:cubicBezTo>
                    <a:pt x="1366" y="8693"/>
                    <a:pt x="1366" y="8259"/>
                    <a:pt x="1087" y="8259"/>
                  </a:cubicBezTo>
                  <a:lnTo>
                    <a:pt x="404" y="8259"/>
                  </a:lnTo>
                  <a:lnTo>
                    <a:pt x="404" y="7235"/>
                  </a:lnTo>
                  <a:close/>
                  <a:moveTo>
                    <a:pt x="2808" y="0"/>
                  </a:moveTo>
                  <a:cubicBezTo>
                    <a:pt x="2475" y="0"/>
                    <a:pt x="2141" y="210"/>
                    <a:pt x="2079" y="628"/>
                  </a:cubicBezTo>
                  <a:lnTo>
                    <a:pt x="1645" y="3327"/>
                  </a:lnTo>
                  <a:lnTo>
                    <a:pt x="1087" y="3327"/>
                  </a:lnTo>
                  <a:cubicBezTo>
                    <a:pt x="807" y="3327"/>
                    <a:pt x="559" y="3544"/>
                    <a:pt x="559" y="3823"/>
                  </a:cubicBezTo>
                  <a:lnTo>
                    <a:pt x="559" y="5064"/>
                  </a:lnTo>
                  <a:cubicBezTo>
                    <a:pt x="249" y="5064"/>
                    <a:pt x="1" y="5312"/>
                    <a:pt x="1" y="5622"/>
                  </a:cubicBezTo>
                  <a:lnTo>
                    <a:pt x="1" y="13377"/>
                  </a:lnTo>
                  <a:cubicBezTo>
                    <a:pt x="1" y="13718"/>
                    <a:pt x="280" y="13967"/>
                    <a:pt x="590" y="13967"/>
                  </a:cubicBezTo>
                  <a:lnTo>
                    <a:pt x="5057" y="13967"/>
                  </a:lnTo>
                  <a:cubicBezTo>
                    <a:pt x="5367" y="13967"/>
                    <a:pt x="5615" y="13718"/>
                    <a:pt x="5615" y="13377"/>
                  </a:cubicBezTo>
                  <a:lnTo>
                    <a:pt x="5615" y="11175"/>
                  </a:lnTo>
                  <a:cubicBezTo>
                    <a:pt x="5615" y="11051"/>
                    <a:pt x="5522" y="10958"/>
                    <a:pt x="5429" y="10958"/>
                  </a:cubicBezTo>
                  <a:cubicBezTo>
                    <a:pt x="5305" y="10958"/>
                    <a:pt x="5212" y="11051"/>
                    <a:pt x="5212" y="11175"/>
                  </a:cubicBezTo>
                  <a:lnTo>
                    <a:pt x="5212" y="13377"/>
                  </a:lnTo>
                  <a:cubicBezTo>
                    <a:pt x="5212" y="13501"/>
                    <a:pt x="5150" y="13563"/>
                    <a:pt x="5057" y="13594"/>
                  </a:cubicBezTo>
                  <a:lnTo>
                    <a:pt x="590" y="13594"/>
                  </a:lnTo>
                  <a:cubicBezTo>
                    <a:pt x="497" y="13594"/>
                    <a:pt x="435" y="13501"/>
                    <a:pt x="435" y="13408"/>
                  </a:cubicBezTo>
                  <a:lnTo>
                    <a:pt x="435" y="12074"/>
                  </a:lnTo>
                  <a:lnTo>
                    <a:pt x="2141" y="12074"/>
                  </a:lnTo>
                  <a:cubicBezTo>
                    <a:pt x="2482" y="12074"/>
                    <a:pt x="2731" y="11826"/>
                    <a:pt x="2731" y="11485"/>
                  </a:cubicBezTo>
                  <a:lnTo>
                    <a:pt x="2731" y="7422"/>
                  </a:lnTo>
                  <a:cubicBezTo>
                    <a:pt x="2731" y="7080"/>
                    <a:pt x="2482" y="6801"/>
                    <a:pt x="2141" y="6801"/>
                  </a:cubicBezTo>
                  <a:lnTo>
                    <a:pt x="435" y="6801"/>
                  </a:lnTo>
                  <a:lnTo>
                    <a:pt x="435" y="5653"/>
                  </a:lnTo>
                  <a:cubicBezTo>
                    <a:pt x="435" y="5560"/>
                    <a:pt x="497" y="5467"/>
                    <a:pt x="590" y="5467"/>
                  </a:cubicBezTo>
                  <a:lnTo>
                    <a:pt x="5057" y="5467"/>
                  </a:lnTo>
                  <a:cubicBezTo>
                    <a:pt x="5150" y="5467"/>
                    <a:pt x="5212" y="5560"/>
                    <a:pt x="5212" y="5653"/>
                  </a:cubicBezTo>
                  <a:lnTo>
                    <a:pt x="5212" y="10368"/>
                  </a:lnTo>
                  <a:cubicBezTo>
                    <a:pt x="5212" y="10461"/>
                    <a:pt x="5305" y="10554"/>
                    <a:pt x="5429" y="10554"/>
                  </a:cubicBezTo>
                  <a:cubicBezTo>
                    <a:pt x="5522" y="10554"/>
                    <a:pt x="5615" y="10461"/>
                    <a:pt x="5615" y="10368"/>
                  </a:cubicBezTo>
                  <a:lnTo>
                    <a:pt x="5615" y="5622"/>
                  </a:lnTo>
                  <a:cubicBezTo>
                    <a:pt x="5615" y="5312"/>
                    <a:pt x="5367" y="5064"/>
                    <a:pt x="5057" y="5064"/>
                  </a:cubicBezTo>
                  <a:lnTo>
                    <a:pt x="5057" y="3823"/>
                  </a:lnTo>
                  <a:cubicBezTo>
                    <a:pt x="5026" y="3544"/>
                    <a:pt x="4809" y="3327"/>
                    <a:pt x="4530" y="3327"/>
                  </a:cubicBezTo>
                  <a:lnTo>
                    <a:pt x="3971" y="3327"/>
                  </a:lnTo>
                  <a:lnTo>
                    <a:pt x="3537" y="628"/>
                  </a:lnTo>
                  <a:cubicBezTo>
                    <a:pt x="3475" y="210"/>
                    <a:pt x="3142" y="0"/>
                    <a:pt x="28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6"/>
            <p:cNvSpPr/>
            <p:nvPr/>
          </p:nvSpPr>
          <p:spPr>
            <a:xfrm>
              <a:off x="4173803" y="1611634"/>
              <a:ext cx="150711" cy="376899"/>
            </a:xfrm>
            <a:custGeom>
              <a:avLst/>
              <a:gdLst/>
              <a:ahLst/>
              <a:cxnLst/>
              <a:rect l="l" t="t" r="r" b="b"/>
              <a:pathLst>
                <a:path w="5585" h="13967" extrusionOk="0">
                  <a:moveTo>
                    <a:pt x="2762" y="411"/>
                  </a:moveTo>
                  <a:cubicBezTo>
                    <a:pt x="2948" y="411"/>
                    <a:pt x="3072" y="535"/>
                    <a:pt x="3103" y="690"/>
                  </a:cubicBezTo>
                  <a:lnTo>
                    <a:pt x="3537" y="3327"/>
                  </a:lnTo>
                  <a:lnTo>
                    <a:pt x="2017" y="3327"/>
                  </a:lnTo>
                  <a:lnTo>
                    <a:pt x="2451" y="690"/>
                  </a:lnTo>
                  <a:cubicBezTo>
                    <a:pt x="2482" y="535"/>
                    <a:pt x="2606" y="411"/>
                    <a:pt x="2762" y="411"/>
                  </a:cubicBezTo>
                  <a:close/>
                  <a:moveTo>
                    <a:pt x="1459" y="3730"/>
                  </a:moveTo>
                  <a:lnTo>
                    <a:pt x="1459" y="5064"/>
                  </a:lnTo>
                  <a:lnTo>
                    <a:pt x="962" y="5064"/>
                  </a:lnTo>
                  <a:lnTo>
                    <a:pt x="962" y="3823"/>
                  </a:lnTo>
                  <a:cubicBezTo>
                    <a:pt x="962" y="3761"/>
                    <a:pt x="993" y="3730"/>
                    <a:pt x="1056" y="3730"/>
                  </a:cubicBezTo>
                  <a:close/>
                  <a:moveTo>
                    <a:pt x="2544" y="3730"/>
                  </a:moveTo>
                  <a:lnTo>
                    <a:pt x="2544" y="5064"/>
                  </a:lnTo>
                  <a:lnTo>
                    <a:pt x="1862" y="5064"/>
                  </a:lnTo>
                  <a:lnTo>
                    <a:pt x="1862" y="3730"/>
                  </a:lnTo>
                  <a:close/>
                  <a:moveTo>
                    <a:pt x="3661" y="3730"/>
                  </a:moveTo>
                  <a:lnTo>
                    <a:pt x="3661" y="5064"/>
                  </a:lnTo>
                  <a:lnTo>
                    <a:pt x="2979" y="5064"/>
                  </a:lnTo>
                  <a:lnTo>
                    <a:pt x="2979" y="3730"/>
                  </a:lnTo>
                  <a:close/>
                  <a:moveTo>
                    <a:pt x="4499" y="3730"/>
                  </a:moveTo>
                  <a:cubicBezTo>
                    <a:pt x="4561" y="3730"/>
                    <a:pt x="4623" y="3761"/>
                    <a:pt x="4623" y="3823"/>
                  </a:cubicBezTo>
                  <a:lnTo>
                    <a:pt x="4623" y="5064"/>
                  </a:lnTo>
                  <a:lnTo>
                    <a:pt x="4064" y="5064"/>
                  </a:lnTo>
                  <a:lnTo>
                    <a:pt x="4064" y="3730"/>
                  </a:lnTo>
                  <a:close/>
                  <a:moveTo>
                    <a:pt x="2789" y="0"/>
                  </a:moveTo>
                  <a:cubicBezTo>
                    <a:pt x="2459" y="0"/>
                    <a:pt x="2126" y="210"/>
                    <a:pt x="2048" y="628"/>
                  </a:cubicBezTo>
                  <a:lnTo>
                    <a:pt x="1614" y="3327"/>
                  </a:lnTo>
                  <a:lnTo>
                    <a:pt x="1056" y="3327"/>
                  </a:lnTo>
                  <a:cubicBezTo>
                    <a:pt x="776" y="3327"/>
                    <a:pt x="559" y="3544"/>
                    <a:pt x="559" y="3823"/>
                  </a:cubicBezTo>
                  <a:lnTo>
                    <a:pt x="559" y="5064"/>
                  </a:lnTo>
                  <a:cubicBezTo>
                    <a:pt x="249" y="5064"/>
                    <a:pt x="1" y="5312"/>
                    <a:pt x="1" y="5622"/>
                  </a:cubicBezTo>
                  <a:lnTo>
                    <a:pt x="1" y="13377"/>
                  </a:lnTo>
                  <a:cubicBezTo>
                    <a:pt x="1" y="13687"/>
                    <a:pt x="249" y="13936"/>
                    <a:pt x="559" y="13967"/>
                  </a:cubicBezTo>
                  <a:lnTo>
                    <a:pt x="4995" y="13967"/>
                  </a:lnTo>
                  <a:cubicBezTo>
                    <a:pt x="5305" y="13967"/>
                    <a:pt x="5584" y="13718"/>
                    <a:pt x="5584" y="13377"/>
                  </a:cubicBezTo>
                  <a:lnTo>
                    <a:pt x="5584" y="7639"/>
                  </a:lnTo>
                  <a:cubicBezTo>
                    <a:pt x="5584" y="7515"/>
                    <a:pt x="5484" y="7453"/>
                    <a:pt x="5383" y="7453"/>
                  </a:cubicBezTo>
                  <a:cubicBezTo>
                    <a:pt x="5282" y="7453"/>
                    <a:pt x="5181" y="7515"/>
                    <a:pt x="5181" y="7639"/>
                  </a:cubicBezTo>
                  <a:lnTo>
                    <a:pt x="5181" y="13377"/>
                  </a:lnTo>
                  <a:cubicBezTo>
                    <a:pt x="5181" y="13470"/>
                    <a:pt x="5088" y="13563"/>
                    <a:pt x="4995" y="13563"/>
                  </a:cubicBezTo>
                  <a:lnTo>
                    <a:pt x="559" y="13563"/>
                  </a:lnTo>
                  <a:cubicBezTo>
                    <a:pt x="466" y="13563"/>
                    <a:pt x="373" y="13470"/>
                    <a:pt x="373" y="13377"/>
                  </a:cubicBezTo>
                  <a:lnTo>
                    <a:pt x="373" y="5622"/>
                  </a:lnTo>
                  <a:cubicBezTo>
                    <a:pt x="373" y="5529"/>
                    <a:pt x="466" y="5467"/>
                    <a:pt x="559" y="5467"/>
                  </a:cubicBezTo>
                  <a:lnTo>
                    <a:pt x="4995" y="5467"/>
                  </a:lnTo>
                  <a:cubicBezTo>
                    <a:pt x="5088" y="5467"/>
                    <a:pt x="5181" y="5529"/>
                    <a:pt x="5181" y="5622"/>
                  </a:cubicBezTo>
                  <a:lnTo>
                    <a:pt x="5181" y="6832"/>
                  </a:lnTo>
                  <a:cubicBezTo>
                    <a:pt x="5181" y="6956"/>
                    <a:pt x="5243" y="7049"/>
                    <a:pt x="5367" y="7049"/>
                  </a:cubicBezTo>
                  <a:lnTo>
                    <a:pt x="5398" y="7049"/>
                  </a:lnTo>
                  <a:cubicBezTo>
                    <a:pt x="5491" y="7049"/>
                    <a:pt x="5584" y="6956"/>
                    <a:pt x="5584" y="6832"/>
                  </a:cubicBezTo>
                  <a:lnTo>
                    <a:pt x="5584" y="5622"/>
                  </a:lnTo>
                  <a:cubicBezTo>
                    <a:pt x="5584" y="5312"/>
                    <a:pt x="5336" y="5064"/>
                    <a:pt x="5026" y="5064"/>
                  </a:cubicBezTo>
                  <a:lnTo>
                    <a:pt x="5026" y="3823"/>
                  </a:lnTo>
                  <a:cubicBezTo>
                    <a:pt x="5026" y="3560"/>
                    <a:pt x="4833" y="3324"/>
                    <a:pt x="4577" y="3324"/>
                  </a:cubicBezTo>
                  <a:cubicBezTo>
                    <a:pt x="4561" y="3324"/>
                    <a:pt x="4546" y="3325"/>
                    <a:pt x="4530" y="3327"/>
                  </a:cubicBezTo>
                  <a:lnTo>
                    <a:pt x="3940" y="3327"/>
                  </a:lnTo>
                  <a:lnTo>
                    <a:pt x="3506" y="628"/>
                  </a:lnTo>
                  <a:cubicBezTo>
                    <a:pt x="3444" y="210"/>
                    <a:pt x="3118" y="0"/>
                    <a:pt x="27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6"/>
            <p:cNvSpPr/>
            <p:nvPr/>
          </p:nvSpPr>
          <p:spPr>
            <a:xfrm>
              <a:off x="4212311" y="1795159"/>
              <a:ext cx="73696" cy="142319"/>
            </a:xfrm>
            <a:custGeom>
              <a:avLst/>
              <a:gdLst/>
              <a:ahLst/>
              <a:cxnLst/>
              <a:rect l="l" t="t" r="r" b="b"/>
              <a:pathLst>
                <a:path w="2731" h="5274" extrusionOk="0">
                  <a:moveTo>
                    <a:pt x="2141" y="434"/>
                  </a:moveTo>
                  <a:cubicBezTo>
                    <a:pt x="2234" y="434"/>
                    <a:pt x="2327" y="496"/>
                    <a:pt x="2327" y="621"/>
                  </a:cubicBezTo>
                  <a:lnTo>
                    <a:pt x="2327" y="4684"/>
                  </a:lnTo>
                  <a:cubicBezTo>
                    <a:pt x="2327" y="4777"/>
                    <a:pt x="2234" y="4870"/>
                    <a:pt x="2141" y="4870"/>
                  </a:cubicBezTo>
                  <a:lnTo>
                    <a:pt x="590" y="4870"/>
                  </a:lnTo>
                  <a:cubicBezTo>
                    <a:pt x="497" y="4870"/>
                    <a:pt x="404" y="4777"/>
                    <a:pt x="404" y="4684"/>
                  </a:cubicBezTo>
                  <a:lnTo>
                    <a:pt x="404" y="621"/>
                  </a:lnTo>
                  <a:cubicBezTo>
                    <a:pt x="404" y="496"/>
                    <a:pt x="466" y="434"/>
                    <a:pt x="590" y="434"/>
                  </a:cubicBezTo>
                  <a:close/>
                  <a:moveTo>
                    <a:pt x="590" y="0"/>
                  </a:moveTo>
                  <a:cubicBezTo>
                    <a:pt x="249" y="0"/>
                    <a:pt x="1" y="279"/>
                    <a:pt x="1" y="621"/>
                  </a:cubicBezTo>
                  <a:lnTo>
                    <a:pt x="1" y="4684"/>
                  </a:lnTo>
                  <a:cubicBezTo>
                    <a:pt x="1" y="5025"/>
                    <a:pt x="249" y="5273"/>
                    <a:pt x="590" y="5273"/>
                  </a:cubicBezTo>
                  <a:lnTo>
                    <a:pt x="2141" y="5273"/>
                  </a:lnTo>
                  <a:cubicBezTo>
                    <a:pt x="2451" y="5273"/>
                    <a:pt x="2730" y="5025"/>
                    <a:pt x="2730" y="4684"/>
                  </a:cubicBezTo>
                  <a:lnTo>
                    <a:pt x="2730" y="621"/>
                  </a:lnTo>
                  <a:cubicBezTo>
                    <a:pt x="2730" y="279"/>
                    <a:pt x="2451" y="0"/>
                    <a:pt x="2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6"/>
            <p:cNvSpPr/>
            <p:nvPr/>
          </p:nvSpPr>
          <p:spPr>
            <a:xfrm>
              <a:off x="4234088" y="1834503"/>
              <a:ext cx="29306" cy="11738"/>
            </a:xfrm>
            <a:custGeom>
              <a:avLst/>
              <a:gdLst/>
              <a:ahLst/>
              <a:cxnLst/>
              <a:rect l="l" t="t" r="r" b="b"/>
              <a:pathLst>
                <a:path w="1086" h="435" extrusionOk="0">
                  <a:moveTo>
                    <a:pt x="279" y="0"/>
                  </a:moveTo>
                  <a:cubicBezTo>
                    <a:pt x="0" y="0"/>
                    <a:pt x="0" y="434"/>
                    <a:pt x="279" y="434"/>
                  </a:cubicBezTo>
                  <a:lnTo>
                    <a:pt x="807" y="434"/>
                  </a:lnTo>
                  <a:cubicBezTo>
                    <a:pt x="1086" y="434"/>
                    <a:pt x="1086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6"/>
            <p:cNvSpPr/>
            <p:nvPr/>
          </p:nvSpPr>
          <p:spPr>
            <a:xfrm>
              <a:off x="4234088" y="1857926"/>
              <a:ext cx="29306" cy="11738"/>
            </a:xfrm>
            <a:custGeom>
              <a:avLst/>
              <a:gdLst/>
              <a:ahLst/>
              <a:cxnLst/>
              <a:rect l="l" t="t" r="r" b="b"/>
              <a:pathLst>
                <a:path w="1086" h="435" extrusionOk="0">
                  <a:moveTo>
                    <a:pt x="279" y="1"/>
                  </a:moveTo>
                  <a:cubicBezTo>
                    <a:pt x="0" y="1"/>
                    <a:pt x="0" y="435"/>
                    <a:pt x="279" y="435"/>
                  </a:cubicBezTo>
                  <a:lnTo>
                    <a:pt x="807" y="435"/>
                  </a:lnTo>
                  <a:cubicBezTo>
                    <a:pt x="1086" y="404"/>
                    <a:pt x="1086" y="1"/>
                    <a:pt x="8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6"/>
            <p:cNvSpPr/>
            <p:nvPr/>
          </p:nvSpPr>
          <p:spPr>
            <a:xfrm>
              <a:off x="4235383" y="1881106"/>
              <a:ext cx="26715" cy="11442"/>
            </a:xfrm>
            <a:custGeom>
              <a:avLst/>
              <a:gdLst/>
              <a:ahLst/>
              <a:cxnLst/>
              <a:rect l="l" t="t" r="r" b="b"/>
              <a:pathLst>
                <a:path w="990" h="424" extrusionOk="0">
                  <a:moveTo>
                    <a:pt x="181" y="0"/>
                  </a:moveTo>
                  <a:cubicBezTo>
                    <a:pt x="0" y="0"/>
                    <a:pt x="0" y="423"/>
                    <a:pt x="181" y="423"/>
                  </a:cubicBezTo>
                  <a:cubicBezTo>
                    <a:pt x="196" y="423"/>
                    <a:pt x="213" y="420"/>
                    <a:pt x="231" y="413"/>
                  </a:cubicBezTo>
                  <a:lnTo>
                    <a:pt x="759" y="413"/>
                  </a:lnTo>
                  <a:cubicBezTo>
                    <a:pt x="777" y="420"/>
                    <a:pt x="794" y="423"/>
                    <a:pt x="810" y="423"/>
                  </a:cubicBezTo>
                  <a:cubicBezTo>
                    <a:pt x="990" y="423"/>
                    <a:pt x="990" y="0"/>
                    <a:pt x="810" y="0"/>
                  </a:cubicBezTo>
                  <a:cubicBezTo>
                    <a:pt x="794" y="0"/>
                    <a:pt x="777" y="3"/>
                    <a:pt x="759" y="10"/>
                  </a:cubicBezTo>
                  <a:lnTo>
                    <a:pt x="231" y="10"/>
                  </a:lnTo>
                  <a:cubicBezTo>
                    <a:pt x="213" y="3"/>
                    <a:pt x="196" y="0"/>
                    <a:pt x="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2" name="Picture 14" descr="Menu Sticker Png - Illustration Transparent PNG - 1066x1200 - Free Download  on NicePNG">
            <a:extLst>
              <a:ext uri="{FF2B5EF4-FFF2-40B4-BE49-F238E27FC236}">
                <a16:creationId xmlns:a16="http://schemas.microsoft.com/office/drawing/2014/main" id="{155669A6-291F-C03A-220F-ACCE3C1A1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75" y="2342905"/>
            <a:ext cx="2053652" cy="2752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4" name="Google Shape;274;p38"/>
          <p:cNvSpPr txBox="1">
            <a:spLocks noGrp="1"/>
          </p:cNvSpPr>
          <p:nvPr>
            <p:ph type="body" idx="1"/>
          </p:nvPr>
        </p:nvSpPr>
        <p:spPr>
          <a:xfrm>
            <a:off x="2500476" y="1416571"/>
            <a:ext cx="6408295" cy="34402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163" lvl="1" indent="-210945">
              <a:lnSpc>
                <a:spcPct val="150000"/>
              </a:lnSpc>
              <a:spcAft>
                <a:spcPts val="600"/>
              </a:spcAft>
              <a:buSzPts val="2700"/>
              <a:buChar char="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Restaurant suggestion system based on the menu, food type, rating, and pricing across different apps</a:t>
            </a:r>
          </a:p>
          <a:p>
            <a:pPr marL="482163" lvl="1" indent="-210945">
              <a:lnSpc>
                <a:spcPct val="150000"/>
              </a:lnSpc>
              <a:spcAft>
                <a:spcPts val="600"/>
              </a:spcAft>
              <a:buSzPts val="2700"/>
              <a:buChar char="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Top results like Highest Rated, Date places, Choose Price Level, Frequently Reviewed</a:t>
            </a:r>
          </a:p>
          <a:p>
            <a:pPr marL="482163" lvl="1" indent="-210945">
              <a:lnSpc>
                <a:spcPct val="200000"/>
              </a:lnSpc>
              <a:spcAft>
                <a:spcPts val="600"/>
              </a:spcAft>
              <a:buSzPts val="2700"/>
              <a:buChar char="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Calorie tracker </a:t>
            </a:r>
          </a:p>
          <a:p>
            <a:pPr marL="482163" lvl="1" indent="-210945">
              <a:lnSpc>
                <a:spcPct val="200000"/>
              </a:lnSpc>
              <a:spcAft>
                <a:spcPts val="600"/>
              </a:spcAft>
              <a:buSzPts val="2700"/>
              <a:buChar char="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Update the database</a:t>
            </a:r>
          </a:p>
        </p:txBody>
      </p:sp>
      <p:sp>
        <p:nvSpPr>
          <p:cNvPr id="276" name="Google Shape;276;p38"/>
          <p:cNvSpPr txBox="1">
            <a:spLocks noGrp="1"/>
          </p:cNvSpPr>
          <p:nvPr>
            <p:ph type="title"/>
          </p:nvPr>
        </p:nvSpPr>
        <p:spPr>
          <a:xfrm>
            <a:off x="4572000" y="165493"/>
            <a:ext cx="4626900" cy="14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OUR </a:t>
            </a:r>
            <a:r>
              <a:rPr lang="en" dirty="0">
                <a:latin typeface="+mj-lt"/>
              </a:rPr>
              <a:t>PRODUCT</a:t>
            </a:r>
            <a:endParaRPr dirty="0">
              <a:latin typeface="+mj-lt"/>
            </a:endParaRPr>
          </a:p>
        </p:txBody>
      </p:sp>
      <p:cxnSp>
        <p:nvCxnSpPr>
          <p:cNvPr id="277" name="Google Shape;277;p38"/>
          <p:cNvCxnSpPr/>
          <p:nvPr/>
        </p:nvCxnSpPr>
        <p:spPr>
          <a:xfrm rot="10800000">
            <a:off x="4299792" y="1274878"/>
            <a:ext cx="5578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0" name="Picture 2" descr="10 Tips for Saving Money | Virginia Credit Union">
            <a:extLst>
              <a:ext uri="{FF2B5EF4-FFF2-40B4-BE49-F238E27FC236}">
                <a16:creationId xmlns:a16="http://schemas.microsoft.com/office/drawing/2014/main" id="{8D734133-1731-6F0F-B811-BFAF8A6483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9" r="47337" b="6211"/>
          <a:stretch/>
        </p:blipFill>
        <p:spPr bwMode="auto">
          <a:xfrm>
            <a:off x="37475" y="101028"/>
            <a:ext cx="2053652" cy="207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mazon.com: Calorie Tracker : Alexa Skills">
            <a:extLst>
              <a:ext uri="{FF2B5EF4-FFF2-40B4-BE49-F238E27FC236}">
                <a16:creationId xmlns:a16="http://schemas.microsoft.com/office/drawing/2014/main" id="{6708BC61-F2F1-2C6D-8FDA-17E3E950E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4215">
            <a:off x="463896" y="2902143"/>
            <a:ext cx="1610159" cy="161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BD0E-3C1E-AAAC-248C-34AE55A6E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123" y="-67455"/>
            <a:ext cx="8833754" cy="900953"/>
          </a:xfrm>
        </p:spPr>
        <p:txBody>
          <a:bodyPr/>
          <a:lstStyle/>
          <a:p>
            <a:pPr algn="ctr"/>
            <a:r>
              <a:rPr lang="en-US" sz="3600" dirty="0"/>
              <a:t>Functionalities</a:t>
            </a:r>
            <a:endParaRPr lang="en-IN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7F47B-F229-5E7D-43FD-20E83BB38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3" y="768958"/>
            <a:ext cx="5275211" cy="21616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F61AE2-C893-FB6F-6EF5-7D3AC84B7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031" y="768958"/>
            <a:ext cx="3721426" cy="21616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347FB0-8BB7-56F6-D6F0-3432CB9A59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3" y="3179642"/>
            <a:ext cx="6056026" cy="19207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DB340F-688C-CB76-B308-CC0435FE8B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6660" y="3179642"/>
            <a:ext cx="2682472" cy="194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356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A212717-38A4-EA15-6498-9D97BFA3BFD1}"/>
              </a:ext>
            </a:extLst>
          </p:cNvPr>
          <p:cNvSpPr txBox="1"/>
          <p:nvPr/>
        </p:nvSpPr>
        <p:spPr>
          <a:xfrm>
            <a:off x="6190100" y="1159045"/>
            <a:ext cx="2818400" cy="3539430"/>
          </a:xfrm>
          <a:prstGeom prst="rect">
            <a:avLst/>
          </a:prstGeom>
          <a:solidFill>
            <a:schemeClr val="bg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                                           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C7E0F1-FF22-81BA-57A6-310431978239}"/>
              </a:ext>
            </a:extLst>
          </p:cNvPr>
          <p:cNvSpPr txBox="1"/>
          <p:nvPr/>
        </p:nvSpPr>
        <p:spPr>
          <a:xfrm>
            <a:off x="457200" y="1161738"/>
            <a:ext cx="2818400" cy="3539430"/>
          </a:xfrm>
          <a:prstGeom prst="rect">
            <a:avLst/>
          </a:prstGeom>
          <a:solidFill>
            <a:schemeClr val="bg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                                              </a:t>
            </a:r>
          </a:p>
        </p:txBody>
      </p:sp>
      <p:sp>
        <p:nvSpPr>
          <p:cNvPr id="250" name="Google Shape;250;p37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MODEL</a:t>
            </a:r>
            <a:endParaRPr dirty="0"/>
          </a:p>
        </p:txBody>
      </p:sp>
      <p:sp>
        <p:nvSpPr>
          <p:cNvPr id="251" name="Google Shape;251;p37"/>
          <p:cNvSpPr txBox="1">
            <a:spLocks noGrp="1"/>
          </p:cNvSpPr>
          <p:nvPr>
            <p:ph type="title"/>
          </p:nvPr>
        </p:nvSpPr>
        <p:spPr>
          <a:xfrm>
            <a:off x="454618" y="2260417"/>
            <a:ext cx="271682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capitalize?</a:t>
            </a:r>
            <a:endParaRPr dirty="0"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1"/>
          </p:nvPr>
        </p:nvSpPr>
        <p:spPr>
          <a:xfrm>
            <a:off x="181155" y="2948067"/>
            <a:ext cx="3146661" cy="1930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163" lvl="1" indent="-204248" algn="just">
              <a:buSzPts val="2500"/>
              <a:buChar char="▸"/>
            </a:pPr>
            <a:r>
              <a:rPr lang="en-US" sz="1600" dirty="0">
                <a:solidFill>
                  <a:schemeClr val="dk1"/>
                </a:solidFill>
              </a:rPr>
              <a:t>Expand partnerships with more restaurants and small-scale food partners</a:t>
            </a:r>
          </a:p>
          <a:p>
            <a:pPr marL="482163" lvl="1" indent="-204248" algn="just">
              <a:buSzPts val="2500"/>
              <a:buChar char="▸"/>
            </a:pPr>
            <a:r>
              <a:rPr lang="en-US" sz="1600" dirty="0"/>
              <a:t>Partnerships with local Universities</a:t>
            </a:r>
            <a:endParaRPr lang="en-US" sz="1600" dirty="0">
              <a:solidFill>
                <a:schemeClr val="dk1"/>
              </a:solidFill>
            </a:endParaRPr>
          </a:p>
        </p:txBody>
      </p:sp>
      <p:sp>
        <p:nvSpPr>
          <p:cNvPr id="253" name="Google Shape;253;p37"/>
          <p:cNvSpPr txBox="1">
            <a:spLocks noGrp="1"/>
          </p:cNvSpPr>
          <p:nvPr>
            <p:ph type="title" idx="2"/>
          </p:nvPr>
        </p:nvSpPr>
        <p:spPr>
          <a:xfrm>
            <a:off x="3270280" y="2318866"/>
            <a:ext cx="2867604" cy="4104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  <a:buSzPts val="3570"/>
            </a:pPr>
            <a:r>
              <a:rPr lang="en-US" sz="2400" dirty="0"/>
              <a:t>Pricing details</a:t>
            </a:r>
          </a:p>
        </p:txBody>
      </p:sp>
      <p:sp>
        <p:nvSpPr>
          <p:cNvPr id="254" name="Google Shape;254;p37"/>
          <p:cNvSpPr txBox="1">
            <a:spLocks noGrp="1"/>
          </p:cNvSpPr>
          <p:nvPr>
            <p:ph type="subTitle" idx="3"/>
          </p:nvPr>
        </p:nvSpPr>
        <p:spPr>
          <a:xfrm>
            <a:off x="3093325" y="2948067"/>
            <a:ext cx="2957350" cy="15065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163" lvl="1" indent="-204248" algn="just">
              <a:buSzPts val="2500"/>
              <a:buChar char="▸"/>
            </a:pPr>
            <a:r>
              <a:rPr lang="en-US" sz="1600" dirty="0">
                <a:solidFill>
                  <a:schemeClr val="dk1"/>
                </a:solidFill>
              </a:rPr>
              <a:t>Sales made based on A/B testing of our product benefiting the company</a:t>
            </a:r>
          </a:p>
        </p:txBody>
      </p:sp>
      <p:sp>
        <p:nvSpPr>
          <p:cNvPr id="255" name="Google Shape;255;p37"/>
          <p:cNvSpPr txBox="1">
            <a:spLocks noGrp="1"/>
          </p:cNvSpPr>
          <p:nvPr>
            <p:ph type="title" idx="4"/>
          </p:nvPr>
        </p:nvSpPr>
        <p:spPr>
          <a:xfrm>
            <a:off x="6484558" y="229087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Metrics</a:t>
            </a:r>
            <a:endParaRPr dirty="0"/>
          </a:p>
        </p:txBody>
      </p:sp>
      <p:sp>
        <p:nvSpPr>
          <p:cNvPr id="256" name="Google Shape;256;p37"/>
          <p:cNvSpPr txBox="1">
            <a:spLocks noGrp="1"/>
          </p:cNvSpPr>
          <p:nvPr>
            <p:ph type="subTitle" idx="5"/>
          </p:nvPr>
        </p:nvSpPr>
        <p:spPr>
          <a:xfrm>
            <a:off x="6190100" y="2948067"/>
            <a:ext cx="257165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082" indent="-204248" algn="just">
              <a:buSzPts val="2500"/>
              <a:buChar char="▸"/>
            </a:pPr>
            <a:r>
              <a:rPr lang="en-US" sz="1400" dirty="0">
                <a:solidFill>
                  <a:schemeClr val="dk1"/>
                </a:solidFill>
              </a:rPr>
              <a:t>Revenues generated through upselling and cross selling</a:t>
            </a:r>
          </a:p>
          <a:p>
            <a:pPr marL="241082" indent="-204248" algn="just">
              <a:buSzPts val="2500"/>
              <a:buChar char="▸"/>
            </a:pPr>
            <a:r>
              <a:rPr lang="en-US" dirty="0"/>
              <a:t>N</a:t>
            </a:r>
            <a:r>
              <a:rPr lang="en-US" sz="1400" dirty="0">
                <a:solidFill>
                  <a:schemeClr val="dk1"/>
                </a:solidFill>
              </a:rPr>
              <a:t>umber of searches where the restaurants appeared due to our product recommendation</a:t>
            </a:r>
          </a:p>
        </p:txBody>
      </p:sp>
      <p:sp>
        <p:nvSpPr>
          <p:cNvPr id="257" name="Google Shape;257;p37"/>
          <p:cNvSpPr/>
          <p:nvPr/>
        </p:nvSpPr>
        <p:spPr>
          <a:xfrm>
            <a:off x="1201200" y="1267690"/>
            <a:ext cx="687000" cy="687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8" name="Google Shape;258;p37"/>
          <p:cNvSpPr/>
          <p:nvPr/>
        </p:nvSpPr>
        <p:spPr>
          <a:xfrm>
            <a:off x="4090378" y="1324796"/>
            <a:ext cx="687000" cy="687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7"/>
          <p:cNvSpPr/>
          <p:nvPr/>
        </p:nvSpPr>
        <p:spPr>
          <a:xfrm>
            <a:off x="7324526" y="1355633"/>
            <a:ext cx="687000" cy="687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raphic 2" descr="Question mark">
            <a:extLst>
              <a:ext uri="{FF2B5EF4-FFF2-40B4-BE49-F238E27FC236}">
                <a16:creationId xmlns:a16="http://schemas.microsoft.com/office/drawing/2014/main" id="{A395B1E1-DC8E-8443-2BAD-D1519E661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1200" y="1269431"/>
            <a:ext cx="687000" cy="687000"/>
          </a:xfrm>
          <a:prstGeom prst="rect">
            <a:avLst/>
          </a:prstGeom>
        </p:spPr>
      </p:pic>
      <p:pic>
        <p:nvPicPr>
          <p:cNvPr id="5" name="Graphic 4" descr="Person with idea">
            <a:extLst>
              <a:ext uri="{FF2B5EF4-FFF2-40B4-BE49-F238E27FC236}">
                <a16:creationId xmlns:a16="http://schemas.microsoft.com/office/drawing/2014/main" id="{4B4711C2-F91F-FFB3-E448-353B56219E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05278" y="1423367"/>
            <a:ext cx="457200" cy="457200"/>
          </a:xfrm>
          <a:prstGeom prst="rect">
            <a:avLst/>
          </a:prstGeom>
        </p:spPr>
      </p:pic>
      <p:pic>
        <p:nvPicPr>
          <p:cNvPr id="7" name="Graphic 6" descr="Bank">
            <a:extLst>
              <a:ext uri="{FF2B5EF4-FFF2-40B4-BE49-F238E27FC236}">
                <a16:creationId xmlns:a16="http://schemas.microsoft.com/office/drawing/2014/main" id="{A860F590-F3A2-F32D-4AC0-A1758C515C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347795" y="1346952"/>
            <a:ext cx="609926" cy="60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546762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Restaurant Business Proposal by Slidesgo">
  <a:themeElements>
    <a:clrScheme name="Simple Light">
      <a:dk1>
        <a:srgbClr val="2E2A28"/>
      </a:dk1>
      <a:lt1>
        <a:srgbClr val="F3F0EF"/>
      </a:lt1>
      <a:dk2>
        <a:srgbClr val="E0441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E2A2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 Final Deck" id="{425AC966-6631-4553-9ED9-71421F016202}" vid="{1918AAED-CDD7-4FB5-8931-95C98A7F512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644</Words>
  <Application>Microsoft Office PowerPoint</Application>
  <PresentationFormat>On-screen Show (16:9)</PresentationFormat>
  <Paragraphs>185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Cantarell</vt:lpstr>
      <vt:lpstr>Bebas Neue</vt:lpstr>
      <vt:lpstr>Calibri</vt:lpstr>
      <vt:lpstr>Playfair Display</vt:lpstr>
      <vt:lpstr>Wingdings</vt:lpstr>
      <vt:lpstr>Elegant Restaurant Business Proposal by Slidesgo</vt:lpstr>
      <vt:lpstr>FEAST</vt:lpstr>
      <vt:lpstr>Vision</vt:lpstr>
      <vt:lpstr>OUR VISION</vt:lpstr>
      <vt:lpstr>PowerPoint Presentation</vt:lpstr>
      <vt:lpstr>PROBLEM</vt:lpstr>
      <vt:lpstr>SOLUTION</vt:lpstr>
      <vt:lpstr>OUR PRODUCT</vt:lpstr>
      <vt:lpstr>Functionalities</vt:lpstr>
      <vt:lpstr>BUSINESS MODEL</vt:lpstr>
      <vt:lpstr>Competitors</vt:lpstr>
      <vt:lpstr>What makes us different?  </vt:lpstr>
      <vt:lpstr>LAUNCH STRATEGY </vt:lpstr>
      <vt:lpstr>FUTURE EXPANSION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FEAST</dc:title>
  <dc:creator>Shreya Kashyap</dc:creator>
  <cp:lastModifiedBy>Shreya Kashyap</cp:lastModifiedBy>
  <cp:revision>18</cp:revision>
  <dcterms:modified xsi:type="dcterms:W3CDTF">2022-10-11T22:05:44Z</dcterms:modified>
</cp:coreProperties>
</file>